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313" r:id="rId3"/>
    <p:sldId id="304" r:id="rId4"/>
    <p:sldId id="272" r:id="rId5"/>
    <p:sldId id="275" r:id="rId6"/>
    <p:sldId id="305" r:id="rId7"/>
    <p:sldId id="281" r:id="rId8"/>
    <p:sldId id="308" r:id="rId9"/>
    <p:sldId id="294" r:id="rId10"/>
    <p:sldId id="29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W75O+ZeDaW5xqvdcMEYtsBfLL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07FA19-6B28-4D80-B87A-3D60224B8E10}">
  <a:tblStyle styleId="{4E07FA19-6B28-4D80-B87A-3D60224B8E1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A2F76A9-5A9E-4160-BFF6-F2F796BE1EA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6247" autoAdjust="0"/>
  </p:normalViewPr>
  <p:slideViewPr>
    <p:cSldViewPr snapToGrid="0">
      <p:cViewPr varScale="1">
        <p:scale>
          <a:sx n="82" d="100"/>
          <a:sy n="82" d="100"/>
        </p:scale>
        <p:origin x="71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4cf155bcc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4cf155bcc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24cf155bcc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4cf155bcc4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24cf155bcc4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4cf155bcc4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24cf155bcc4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101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4cf155bcc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4cf155bcc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24cf155bcc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pic>
        <p:nvPicPr>
          <p:cNvPr id="21" name="Google Shape;21;p17" descr="Une image contenant texte, capture d’écran, nourriture&#10;&#10;Description générée automatiquement"/>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 name="Rectangle : coins arrondis 2">
            <a:extLst>
              <a:ext uri="{FF2B5EF4-FFF2-40B4-BE49-F238E27FC236}">
                <a16:creationId xmlns:a16="http://schemas.microsoft.com/office/drawing/2014/main" id="{8B6A3D85-F605-51EB-5D7B-86F07E98DE00}"/>
              </a:ext>
            </a:extLst>
          </p:cNvPr>
          <p:cNvSpPr/>
          <p:nvPr userDrawn="1"/>
        </p:nvSpPr>
        <p:spPr>
          <a:xfrm>
            <a:off x="2881223" y="2216989"/>
            <a:ext cx="6512943" cy="1292974"/>
          </a:xfrm>
          <a:prstGeom prst="round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DOSSIER DE CANDIDATURES 2025</a:t>
            </a:r>
          </a:p>
          <a:p>
            <a:pPr algn="ctr"/>
            <a:r>
              <a:rPr lang="fr-FR" sz="2400" dirty="0"/>
              <a:t>Chalet « idées cadeaux » </a:t>
            </a:r>
          </a:p>
          <a:p>
            <a:pPr algn="ctr"/>
            <a:r>
              <a:rPr lang="fr-FR" i="1" dirty="0"/>
              <a:t>Réservé aux artisans et créateurs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6"/>
          <p:cNvSpPr>
            <a:spLocks noGrp="1"/>
          </p:cNvSpPr>
          <p:nvPr>
            <p:ph type="pic" idx="2"/>
          </p:nvPr>
        </p:nvSpPr>
        <p:spPr>
          <a:xfrm>
            <a:off x="5183188" y="987425"/>
            <a:ext cx="6172200" cy="4873625"/>
          </a:xfrm>
          <a:prstGeom prst="rect">
            <a:avLst/>
          </a:prstGeom>
          <a:noFill/>
          <a:ln>
            <a:noFill/>
          </a:ln>
        </p:spPr>
      </p:sp>
      <p:sp>
        <p:nvSpPr>
          <p:cNvPr id="72" name="Google Shape;72;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2"/>
        <p:cNvGrpSpPr/>
        <p:nvPr/>
      </p:nvGrpSpPr>
      <p:grpSpPr>
        <a:xfrm>
          <a:off x="0" y="0"/>
          <a:ext cx="0" cy="0"/>
          <a:chOff x="0" y="0"/>
          <a:chExt cx="0" cy="0"/>
        </a:xfrm>
      </p:grpSpPr>
      <p:sp>
        <p:nvSpPr>
          <p:cNvPr id="83" name="Google Shape;83;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2"/>
        <p:cNvGrpSpPr/>
        <p:nvPr/>
      </p:nvGrpSpPr>
      <p:grpSpPr>
        <a:xfrm>
          <a:off x="0" y="0"/>
          <a:ext cx="0" cy="0"/>
          <a:chOff x="0" y="0"/>
          <a:chExt cx="0" cy="0"/>
        </a:xfrm>
      </p:grpSpPr>
      <p:sp>
        <p:nvSpPr>
          <p:cNvPr id="23" name="Google Shape;2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pic>
        <p:nvPicPr>
          <p:cNvPr id="28" name="Google Shape;28;p18" descr="Une image contenant capture d’écran, bleu, ciel, conception&#10;&#10;Description générée automatiquement"/>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8"/>
        <p:cNvGrpSpPr/>
        <p:nvPr/>
      </p:nvGrpSpPr>
      <p:grpSpPr>
        <a:xfrm>
          <a:off x="0" y="0"/>
          <a:ext cx="0" cy="0"/>
          <a:chOff x="0" y="0"/>
          <a:chExt cx="0" cy="0"/>
        </a:xfrm>
      </p:grpSpPr>
      <p:sp>
        <p:nvSpPr>
          <p:cNvPr id="59" name="Google Shape;5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2"/>
        <p:cNvGrpSpPr/>
        <p:nvPr/>
      </p:nvGrpSpPr>
      <p:grpSpPr>
        <a:xfrm>
          <a:off x="0" y="0"/>
          <a:ext cx="0" cy="0"/>
          <a:chOff x="0" y="0"/>
          <a:chExt cx="0" cy="0"/>
        </a:xfrm>
      </p:grpSpPr>
      <p:sp>
        <p:nvSpPr>
          <p:cNvPr id="63" name="Google Shape;63;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g24cf155bcc4_0_8"/>
          <p:cNvPicPr preferRelativeResize="0"/>
          <p:nvPr/>
        </p:nvPicPr>
        <p:blipFill rotWithShape="1">
          <a:blip r:embed="rId3">
            <a:alphaModFix/>
          </a:blip>
          <a:srcRect l="27891" b="8089"/>
          <a:stretch>
            <a:fillRect/>
          </a:stretch>
        </p:blipFill>
        <p:spPr>
          <a:xfrm>
            <a:off x="3398900" y="195695"/>
            <a:ext cx="8571725" cy="5074846"/>
          </a:xfrm>
          <a:prstGeom prst="rect">
            <a:avLst/>
          </a:prstGeom>
          <a:noFill/>
          <a:ln>
            <a:noFill/>
          </a:ln>
        </p:spPr>
      </p:pic>
      <p:sp>
        <p:nvSpPr>
          <p:cNvPr id="346" name="Google Shape;346;g24cf155bcc4_0_8"/>
          <p:cNvSpPr txBox="1"/>
          <p:nvPr/>
        </p:nvSpPr>
        <p:spPr>
          <a:xfrm>
            <a:off x="3610122" y="3965240"/>
            <a:ext cx="3063300" cy="130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sz="1300" u="sng" dirty="0">
                <a:solidFill>
                  <a:srgbClr val="FF0000"/>
                </a:solidFill>
                <a:latin typeface="Calibri"/>
                <a:ea typeface="Calibri"/>
                <a:cs typeface="Calibri"/>
                <a:sym typeface="Calibri"/>
              </a:rPr>
              <a:t>Attention : </a:t>
            </a:r>
            <a:r>
              <a:rPr lang="fr-FR" sz="1300" dirty="0">
                <a:solidFill>
                  <a:srgbClr val="FF0000"/>
                </a:solidFill>
                <a:latin typeface="Calibri"/>
                <a:ea typeface="Calibri"/>
                <a:cs typeface="Calibri"/>
                <a:sym typeface="Calibri"/>
              </a:rPr>
              <a:t>Il est formellement interdit de percer les chalets.  Le stockage de marmites, cartons et palettes et autres encombrants est formellement interdit autour des chalets.</a:t>
            </a:r>
            <a:endParaRPr sz="1300" dirty="0">
              <a:solidFill>
                <a:srgbClr val="FF0000"/>
              </a:solidFill>
              <a:latin typeface="Calibri"/>
              <a:ea typeface="Calibri"/>
              <a:cs typeface="Calibri"/>
              <a:sym typeface="Calibri"/>
            </a:endParaRPr>
          </a:p>
        </p:txBody>
      </p:sp>
      <p:sp>
        <p:nvSpPr>
          <p:cNvPr id="347" name="Google Shape;347;g24cf155bcc4_0_8"/>
          <p:cNvSpPr txBox="1"/>
          <p:nvPr/>
        </p:nvSpPr>
        <p:spPr>
          <a:xfrm>
            <a:off x="186871" y="16379"/>
            <a:ext cx="7992300" cy="15388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4400" dirty="0">
                <a:solidFill>
                  <a:schemeClr val="lt1"/>
                </a:solidFill>
                <a:latin typeface="Calibri"/>
                <a:ea typeface="Calibri"/>
                <a:cs typeface="Calibri"/>
                <a:sym typeface="Calibri"/>
              </a:rPr>
              <a:t>ÉLÉMENTS TECHNIQUES </a:t>
            </a:r>
          </a:p>
          <a:p>
            <a:pPr marL="0" lvl="0" indent="0" algn="l" rtl="0">
              <a:spcBef>
                <a:spcPts val="0"/>
              </a:spcBef>
              <a:spcAft>
                <a:spcPts val="0"/>
              </a:spcAft>
              <a:buNone/>
            </a:pPr>
            <a:r>
              <a:rPr lang="fr-FR" sz="4400" dirty="0">
                <a:solidFill>
                  <a:schemeClr val="lt1"/>
                </a:solidFill>
                <a:latin typeface="Calibri"/>
                <a:ea typeface="Calibri"/>
                <a:cs typeface="Calibri"/>
                <a:sym typeface="Calibri"/>
              </a:rPr>
              <a:t>DU CHALET</a:t>
            </a:r>
            <a:endParaRPr b="1" dirty="0">
              <a:solidFill>
                <a:schemeClr val="lt1"/>
              </a:solidFill>
            </a:endParaRPr>
          </a:p>
        </p:txBody>
      </p:sp>
      <p:pic>
        <p:nvPicPr>
          <p:cNvPr id="3" name="Image 2">
            <a:extLst>
              <a:ext uri="{FF2B5EF4-FFF2-40B4-BE49-F238E27FC236}">
                <a16:creationId xmlns:a16="http://schemas.microsoft.com/office/drawing/2014/main" id="{F7F27977-11C7-5452-5146-C4962AEE0DFA}"/>
              </a:ext>
            </a:extLst>
          </p:cNvPr>
          <p:cNvPicPr>
            <a:picLocks noChangeAspect="1"/>
          </p:cNvPicPr>
          <p:nvPr/>
        </p:nvPicPr>
        <p:blipFill>
          <a:blip r:embed="rId4"/>
          <a:stretch>
            <a:fillRect/>
          </a:stretch>
        </p:blipFill>
        <p:spPr>
          <a:xfrm>
            <a:off x="90476" y="2098897"/>
            <a:ext cx="3414035" cy="2660206"/>
          </a:xfrm>
          <a:prstGeom prst="rect">
            <a:avLst/>
          </a:prstGeom>
        </p:spPr>
      </p:pic>
      <p:sp>
        <p:nvSpPr>
          <p:cNvPr id="2" name="Rectangle 1">
            <a:extLst>
              <a:ext uri="{FF2B5EF4-FFF2-40B4-BE49-F238E27FC236}">
                <a16:creationId xmlns:a16="http://schemas.microsoft.com/office/drawing/2014/main" id="{386C3EE1-6A21-0545-7C6F-742F3800533E}"/>
              </a:ext>
            </a:extLst>
          </p:cNvPr>
          <p:cNvSpPr/>
          <p:nvPr/>
        </p:nvSpPr>
        <p:spPr>
          <a:xfrm>
            <a:off x="6452557" y="1302589"/>
            <a:ext cx="905775" cy="236264"/>
          </a:xfrm>
          <a:prstGeom prst="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accent1">
                      <a:lumMod val="75000"/>
                    </a:schemeClr>
                  </a:solidFill>
                </a:ln>
                <a:solidFill>
                  <a:schemeClr val="bg2"/>
                </a:solidFill>
              </a:rPr>
              <a:t>300x200</a:t>
            </a:r>
          </a:p>
        </p:txBody>
      </p:sp>
      <p:sp>
        <p:nvSpPr>
          <p:cNvPr id="5" name="ZoneTexte 4">
            <a:extLst>
              <a:ext uri="{FF2B5EF4-FFF2-40B4-BE49-F238E27FC236}">
                <a16:creationId xmlns:a16="http://schemas.microsoft.com/office/drawing/2014/main" id="{6DC2E07A-2748-82AE-B277-EB364E2D66CF}"/>
              </a:ext>
            </a:extLst>
          </p:cNvPr>
          <p:cNvSpPr txBox="1"/>
          <p:nvPr/>
        </p:nvSpPr>
        <p:spPr>
          <a:xfrm>
            <a:off x="3956179" y="1821898"/>
            <a:ext cx="288017" cy="276999"/>
          </a:xfrm>
          <a:prstGeom prst="rect">
            <a:avLst/>
          </a:prstGeom>
          <a:solidFill>
            <a:schemeClr val="bg1"/>
          </a:solidFill>
        </p:spPr>
        <p:txBody>
          <a:bodyPr wrap="square" rtlCol="0">
            <a:spAutoFit/>
          </a:bodyPr>
          <a:lstStyle/>
          <a:p>
            <a:endParaRPr lang="fr-FR" sz="1200" dirty="0"/>
          </a:p>
        </p:txBody>
      </p:sp>
      <p:sp>
        <p:nvSpPr>
          <p:cNvPr id="6" name="ZoneTexte 5">
            <a:extLst>
              <a:ext uri="{FF2B5EF4-FFF2-40B4-BE49-F238E27FC236}">
                <a16:creationId xmlns:a16="http://schemas.microsoft.com/office/drawing/2014/main" id="{200B051C-A86C-5F52-B701-ACA687A2550D}"/>
              </a:ext>
            </a:extLst>
          </p:cNvPr>
          <p:cNvSpPr txBox="1"/>
          <p:nvPr/>
        </p:nvSpPr>
        <p:spPr>
          <a:xfrm>
            <a:off x="3915602" y="1823926"/>
            <a:ext cx="534838" cy="276999"/>
          </a:xfrm>
          <a:prstGeom prst="rect">
            <a:avLst/>
          </a:prstGeom>
          <a:noFill/>
        </p:spPr>
        <p:txBody>
          <a:bodyPr wrap="square" rtlCol="0">
            <a:spAutoFit/>
          </a:bodyPr>
          <a:lstStyle/>
          <a:p>
            <a:r>
              <a:rPr lang="fr-FR" sz="1200" dirty="0">
                <a:solidFill>
                  <a:schemeClr val="bg2"/>
                </a:solidFill>
              </a:rPr>
              <a:t>200</a:t>
            </a:r>
          </a:p>
        </p:txBody>
      </p:sp>
      <p:sp>
        <p:nvSpPr>
          <p:cNvPr id="8" name="ZoneTexte 7">
            <a:extLst>
              <a:ext uri="{FF2B5EF4-FFF2-40B4-BE49-F238E27FC236}">
                <a16:creationId xmlns:a16="http://schemas.microsoft.com/office/drawing/2014/main" id="{D5E3EF6B-EE4C-F23D-AEC1-E332D5087B03}"/>
              </a:ext>
            </a:extLst>
          </p:cNvPr>
          <p:cNvSpPr txBox="1"/>
          <p:nvPr/>
        </p:nvSpPr>
        <p:spPr>
          <a:xfrm>
            <a:off x="3956179" y="2294141"/>
            <a:ext cx="288017" cy="276999"/>
          </a:xfrm>
          <a:prstGeom prst="rect">
            <a:avLst/>
          </a:prstGeom>
          <a:solidFill>
            <a:schemeClr val="bg1"/>
          </a:solidFill>
        </p:spPr>
        <p:txBody>
          <a:bodyPr wrap="square" rtlCol="0">
            <a:spAutoFit/>
          </a:bodyPr>
          <a:lstStyle/>
          <a:p>
            <a:endParaRPr lang="fr-FR" sz="1200" dirty="0"/>
          </a:p>
        </p:txBody>
      </p:sp>
      <p:sp>
        <p:nvSpPr>
          <p:cNvPr id="7" name="ZoneTexte 6">
            <a:extLst>
              <a:ext uri="{FF2B5EF4-FFF2-40B4-BE49-F238E27FC236}">
                <a16:creationId xmlns:a16="http://schemas.microsoft.com/office/drawing/2014/main" id="{A4E1A25C-5382-5D46-86CB-74F7FD3EE6F9}"/>
              </a:ext>
            </a:extLst>
          </p:cNvPr>
          <p:cNvSpPr txBox="1"/>
          <p:nvPr/>
        </p:nvSpPr>
        <p:spPr>
          <a:xfrm>
            <a:off x="3915602" y="2266235"/>
            <a:ext cx="534838" cy="276999"/>
          </a:xfrm>
          <a:prstGeom prst="rect">
            <a:avLst/>
          </a:prstGeom>
          <a:noFill/>
        </p:spPr>
        <p:txBody>
          <a:bodyPr wrap="square" rtlCol="0">
            <a:spAutoFit/>
          </a:bodyPr>
          <a:lstStyle/>
          <a:p>
            <a:r>
              <a:rPr lang="fr-FR" sz="1200" dirty="0">
                <a:solidFill>
                  <a:schemeClr val="bg2"/>
                </a:solidFill>
              </a:rPr>
              <a:t>240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
          <p:cNvSpPr txBox="1">
            <a:spLocks noGrp="1"/>
          </p:cNvSpPr>
          <p:nvPr>
            <p:ph type="title"/>
          </p:nvPr>
        </p:nvSpPr>
        <p:spPr>
          <a:xfrm>
            <a:off x="213360" y="632968"/>
            <a:ext cx="11886276" cy="2258568"/>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ct val="106779"/>
            </a:pPr>
            <a:r>
              <a:rPr lang="fr-FR" sz="2000" b="1" dirty="0">
                <a:solidFill>
                  <a:schemeClr val="lt1"/>
                </a:solidFill>
              </a:rPr>
              <a:t>Support de candidature à la sélection du marché de Noël - </a:t>
            </a:r>
            <a:r>
              <a:rPr lang="fr-FR" sz="1800" i="1" dirty="0">
                <a:solidFill>
                  <a:schemeClr val="lt1"/>
                </a:solidFill>
              </a:rPr>
              <a:t>édition 2025</a:t>
            </a:r>
            <a:br>
              <a:rPr lang="fr-FR" sz="2000" b="1" dirty="0">
                <a:solidFill>
                  <a:schemeClr val="lt1"/>
                </a:solidFill>
              </a:rPr>
            </a:br>
            <a:br>
              <a:rPr lang="fr-FR" sz="1800" b="1" dirty="0">
                <a:solidFill>
                  <a:schemeClr val="bg1"/>
                </a:solidFill>
              </a:rPr>
            </a:br>
            <a:r>
              <a:rPr lang="fr-FR" sz="1700" b="1" dirty="0">
                <a:solidFill>
                  <a:schemeClr val="bg1"/>
                </a:solidFill>
              </a:rPr>
              <a:t>Les dossiers devront être envoyés exclusivement par mail à l’adresse suivante, les dossiers format papier ne seront pas acceptés : </a:t>
            </a:r>
            <a:br>
              <a:rPr lang="fr-FR" sz="1800" b="1" dirty="0">
                <a:solidFill>
                  <a:schemeClr val="bg1"/>
                </a:solidFill>
              </a:rPr>
            </a:br>
            <a:r>
              <a:rPr lang="fr-FR" sz="3200" b="1" dirty="0">
                <a:solidFill>
                  <a:schemeClr val="bg1"/>
                </a:solidFill>
              </a:rPr>
              <a:t>evenementiel@ville-ajaccio.fr </a:t>
            </a:r>
            <a:br>
              <a:rPr lang="fr-FR" sz="3200" b="1" dirty="0">
                <a:solidFill>
                  <a:schemeClr val="bg1"/>
                </a:solidFill>
              </a:rPr>
            </a:br>
            <a:br>
              <a:rPr lang="fr-FR" sz="1800" b="1" dirty="0">
                <a:solidFill>
                  <a:schemeClr val="bg1"/>
                </a:solidFill>
              </a:rPr>
            </a:br>
            <a:endParaRPr sz="300" dirty="0">
              <a:solidFill>
                <a:schemeClr val="lt1"/>
              </a:solidFill>
            </a:endParaRPr>
          </a:p>
          <a:p>
            <a:pPr marL="0" lvl="0" indent="0" algn="ctr" rtl="0">
              <a:lnSpc>
                <a:spcPct val="90000"/>
              </a:lnSpc>
              <a:spcBef>
                <a:spcPts val="0"/>
              </a:spcBef>
              <a:spcAft>
                <a:spcPts val="0"/>
              </a:spcAft>
              <a:buClr>
                <a:schemeClr val="lt1"/>
              </a:buClr>
              <a:buSzPts val="3150"/>
              <a:buFont typeface="Calibri"/>
              <a:buNone/>
            </a:pPr>
            <a:r>
              <a:rPr lang="fr-FR" sz="300" dirty="0">
                <a:solidFill>
                  <a:schemeClr val="lt1"/>
                </a:solidFill>
              </a:rPr>
              <a:t>.</a:t>
            </a:r>
            <a:br>
              <a:rPr lang="fr-FR" sz="2400" dirty="0">
                <a:solidFill>
                  <a:schemeClr val="lt1"/>
                </a:solidFill>
              </a:rPr>
            </a:br>
            <a:r>
              <a:rPr lang="fr-FR" sz="1800" dirty="0">
                <a:solidFill>
                  <a:schemeClr val="lt1"/>
                </a:solidFill>
              </a:rPr>
              <a:t>Les produits proposés dans ce dossier et leur tarif ne pourront plus faire l’objet de modifications après validation des candidatures retenues par le jury.  </a:t>
            </a:r>
            <a:endParaRPr sz="2800" dirty="0"/>
          </a:p>
        </p:txBody>
      </p:sp>
      <p:pic>
        <p:nvPicPr>
          <p:cNvPr id="168" name="Google Shape;168;p2" descr="Une image contenant texte, capture d’écran, nourriture&#10;&#10;Description générée automatiquement"/>
          <p:cNvPicPr preferRelativeResize="0"/>
          <p:nvPr/>
        </p:nvPicPr>
        <p:blipFill rotWithShape="1">
          <a:blip r:embed="rId3">
            <a:alphaModFix/>
          </a:blip>
          <a:srcRect t="51665" b="-1850"/>
          <a:stretch/>
        </p:blipFill>
        <p:spPr>
          <a:xfrm>
            <a:off x="0" y="3683000"/>
            <a:ext cx="12192000" cy="3441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4D8A07-712F-6538-6F25-F2650119EB3D}"/>
              </a:ext>
            </a:extLst>
          </p:cNvPr>
          <p:cNvSpPr>
            <a:spLocks noGrp="1"/>
          </p:cNvSpPr>
          <p:nvPr>
            <p:ph type="title"/>
          </p:nvPr>
        </p:nvSpPr>
        <p:spPr>
          <a:xfrm>
            <a:off x="838200" y="-135858"/>
            <a:ext cx="10515600" cy="1325563"/>
          </a:xfrm>
        </p:spPr>
        <p:txBody>
          <a:bodyPr>
            <a:normAutofit/>
          </a:bodyPr>
          <a:lstStyle/>
          <a:p>
            <a:pPr algn="ctr"/>
            <a:r>
              <a:rPr lang="fr-FR" sz="2800" b="1" i="0" u="none" strike="noStrike" dirty="0">
                <a:solidFill>
                  <a:schemeClr val="bg1"/>
                </a:solidFill>
                <a:effectLst/>
                <a:latin typeface="Calibri" panose="020F0502020204030204" pitchFamily="34" charset="0"/>
              </a:rPr>
              <a:t>CANDIDATURES ET ATTRIBUTIONS</a:t>
            </a:r>
            <a:endParaRPr lang="fr-FR" sz="6000" b="1" dirty="0">
              <a:solidFill>
                <a:schemeClr val="bg1"/>
              </a:solidFill>
            </a:endParaRPr>
          </a:p>
        </p:txBody>
      </p:sp>
      <p:sp>
        <p:nvSpPr>
          <p:cNvPr id="3" name="Espace réservé du texte 2">
            <a:extLst>
              <a:ext uri="{FF2B5EF4-FFF2-40B4-BE49-F238E27FC236}">
                <a16:creationId xmlns:a16="http://schemas.microsoft.com/office/drawing/2014/main" id="{13F1804E-29DD-445A-2CFC-CE75310962D8}"/>
              </a:ext>
            </a:extLst>
          </p:cNvPr>
          <p:cNvSpPr>
            <a:spLocks noGrp="1"/>
          </p:cNvSpPr>
          <p:nvPr>
            <p:ph type="body" idx="1"/>
          </p:nvPr>
        </p:nvSpPr>
        <p:spPr>
          <a:xfrm>
            <a:off x="84978" y="809473"/>
            <a:ext cx="11760788" cy="4690871"/>
          </a:xfrm>
          <a:ln>
            <a:solidFill>
              <a:srgbClr val="C00000"/>
            </a:solidFill>
          </a:ln>
        </p:spPr>
        <p:txBody>
          <a:bodyPr>
            <a:normAutofit/>
          </a:bodyPr>
          <a:lstStyle/>
          <a:p>
            <a:pPr marL="114300" indent="0" algn="just" rtl="0" fontAlgn="base">
              <a:spcBef>
                <a:spcPts val="0"/>
              </a:spcBef>
              <a:spcAft>
                <a:spcPts val="0"/>
              </a:spcAft>
              <a:buNone/>
            </a:pPr>
            <a:endParaRPr lang="fr-FR" sz="1500" b="1" i="0" u="none" strike="noStrike" dirty="0">
              <a:solidFill>
                <a:schemeClr val="bg1"/>
              </a:solidFill>
              <a:effectLst/>
              <a:latin typeface="Arial" panose="020B0604020202020204" pitchFamily="34" charset="0"/>
            </a:endParaRPr>
          </a:p>
          <a:p>
            <a:pPr marL="114300" indent="0" algn="just" rtl="0" fontAlgn="base">
              <a:spcBef>
                <a:spcPts val="0"/>
              </a:spcBef>
              <a:spcAft>
                <a:spcPts val="0"/>
              </a:spcAft>
              <a:buNone/>
            </a:pPr>
            <a:r>
              <a:rPr lang="fr-FR" sz="1500" b="1" i="0" u="none" strike="noStrike" dirty="0">
                <a:solidFill>
                  <a:schemeClr val="bg1"/>
                </a:solidFill>
                <a:effectLst/>
                <a:latin typeface="Arial" panose="020B0604020202020204" pitchFamily="34" charset="0"/>
              </a:rPr>
              <a:t>Les candidatures se feront en ligne du </a:t>
            </a:r>
            <a:r>
              <a:rPr lang="fr-FR" sz="1500" b="1" dirty="0">
                <a:solidFill>
                  <a:schemeClr val="bg1"/>
                </a:solidFill>
                <a:latin typeface="Arial" panose="020B0604020202020204" pitchFamily="34" charset="0"/>
              </a:rPr>
              <a:t>21 </a:t>
            </a:r>
            <a:r>
              <a:rPr lang="fr-FR" sz="1500" b="1" i="0" u="none" strike="noStrike" dirty="0">
                <a:solidFill>
                  <a:schemeClr val="bg1"/>
                </a:solidFill>
                <a:effectLst/>
                <a:latin typeface="Arial" panose="020B0604020202020204" pitchFamily="34" charset="0"/>
              </a:rPr>
              <a:t>juillet au 11 aout 2025</a:t>
            </a:r>
          </a:p>
          <a:p>
            <a:pPr marL="742950" lvl="1" indent="-285750" algn="just" fontAlgn="base">
              <a:lnSpc>
                <a:spcPct val="170000"/>
              </a:lnSpc>
              <a:spcBef>
                <a:spcPts val="0"/>
              </a:spcBef>
              <a:buFont typeface="Arial" panose="020B0604020202020204" pitchFamily="34" charset="0"/>
              <a:buChar char="•"/>
            </a:pPr>
            <a:r>
              <a:rPr lang="fr-FR" sz="1200" dirty="0">
                <a:solidFill>
                  <a:schemeClr val="bg1"/>
                </a:solidFill>
                <a:latin typeface="Arial" panose="020B0604020202020204" pitchFamily="34" charset="0"/>
              </a:rPr>
              <a:t>Attention : une seule candidature par chalet est possible. </a:t>
            </a:r>
          </a:p>
          <a:p>
            <a:pPr marL="742950" lvl="1" indent="-285750" algn="just" fontAlgn="base">
              <a:lnSpc>
                <a:spcPct val="170000"/>
              </a:lnSpc>
              <a:spcBef>
                <a:spcPts val="0"/>
              </a:spcBef>
              <a:buFont typeface="Arial" panose="020B0604020202020204" pitchFamily="34" charset="0"/>
              <a:buChar char="•"/>
            </a:pPr>
            <a:r>
              <a:rPr lang="fr-FR" sz="1200" dirty="0">
                <a:solidFill>
                  <a:schemeClr val="bg1"/>
                </a:solidFill>
                <a:latin typeface="Arial" panose="020B0604020202020204" pitchFamily="34" charset="0"/>
              </a:rPr>
              <a:t>L’examen des candidatures ne se fera que si le dossier de candidature est complet. Tout dossier déposé après la date limite sera considéré comme irrecevable et ne sera pas instruit par les services de la Ville.</a:t>
            </a:r>
          </a:p>
          <a:p>
            <a:pPr marL="114300" indent="0" algn="just" rtl="0" fontAlgn="base">
              <a:spcBef>
                <a:spcPts val="1500"/>
              </a:spcBef>
              <a:spcAft>
                <a:spcPts val="0"/>
              </a:spcAft>
              <a:buNone/>
            </a:pPr>
            <a:r>
              <a:rPr lang="fr-FR" sz="1500" b="1" i="0" u="none" strike="noStrike" dirty="0">
                <a:solidFill>
                  <a:schemeClr val="bg1"/>
                </a:solidFill>
                <a:effectLst/>
                <a:latin typeface="Arial" panose="020B0604020202020204" pitchFamily="34" charset="0"/>
              </a:rPr>
              <a:t>Composition du dossier de candidature</a:t>
            </a:r>
          </a:p>
          <a:p>
            <a:pPr marL="742950" lvl="1" indent="-285750" algn="just" fontAlgn="base">
              <a:lnSpc>
                <a:spcPct val="170000"/>
              </a:lnSpc>
              <a:spcBef>
                <a:spcPts val="0"/>
              </a:spcBef>
              <a:buFont typeface="Arial" panose="020B0604020202020204" pitchFamily="34" charset="0"/>
              <a:buChar char="•"/>
            </a:pPr>
            <a:r>
              <a:rPr lang="fr-FR" sz="1200" dirty="0">
                <a:solidFill>
                  <a:schemeClr val="bg1"/>
                </a:solidFill>
                <a:latin typeface="Arial" panose="020B0604020202020204" pitchFamily="34" charset="0"/>
              </a:rPr>
              <a:t>Les dossiers de candidature devront être les plus étayés possibles, afin de permettre une bonne évaluation de l’activité proposée et des produits mis à la vente : photos du produit, description, provenance, tarifs, etc. </a:t>
            </a:r>
          </a:p>
          <a:p>
            <a:pPr marL="742950" lvl="1" indent="-285750" algn="just" fontAlgn="base">
              <a:lnSpc>
                <a:spcPct val="170000"/>
              </a:lnSpc>
              <a:spcBef>
                <a:spcPts val="0"/>
              </a:spcBef>
              <a:buFont typeface="Arial" panose="020B0604020202020204" pitchFamily="34" charset="0"/>
              <a:buChar char="•"/>
            </a:pPr>
            <a:r>
              <a:rPr lang="fr-FR" sz="1200" dirty="0">
                <a:solidFill>
                  <a:schemeClr val="bg1"/>
                </a:solidFill>
                <a:latin typeface="Arial" panose="020B0604020202020204" pitchFamily="34" charset="0"/>
              </a:rPr>
              <a:t>Document administratif : Fournir uniquement un Kbis dans un premier temps </a:t>
            </a:r>
          </a:p>
          <a:p>
            <a:pPr marL="114300" indent="0" algn="just" rtl="0" fontAlgn="base">
              <a:spcBef>
                <a:spcPts val="2300"/>
              </a:spcBef>
              <a:spcAft>
                <a:spcPts val="0"/>
              </a:spcAft>
              <a:buNone/>
            </a:pPr>
            <a:r>
              <a:rPr lang="fr-FR" sz="1500" b="1" i="0" u="none" strike="noStrike" dirty="0">
                <a:solidFill>
                  <a:schemeClr val="bg1"/>
                </a:solidFill>
                <a:effectLst/>
                <a:latin typeface="Arial" panose="020B0604020202020204" pitchFamily="34" charset="0"/>
              </a:rPr>
              <a:t>Etude des candidatures et attribution </a:t>
            </a:r>
          </a:p>
          <a:p>
            <a:pPr marL="742950" lvl="1" indent="-285750" algn="just" rtl="0" fontAlgn="base">
              <a:lnSpc>
                <a:spcPct val="170000"/>
              </a:lnSpc>
              <a:spcBef>
                <a:spcPts val="0"/>
              </a:spcBef>
              <a:spcAft>
                <a:spcPts val="0"/>
              </a:spcAft>
              <a:buFont typeface="Arial" panose="020B0604020202020204" pitchFamily="34" charset="0"/>
              <a:buChar char="•"/>
            </a:pPr>
            <a:r>
              <a:rPr lang="fr-FR" sz="1200" b="0" i="0" u="none" strike="noStrike" dirty="0">
                <a:solidFill>
                  <a:schemeClr val="bg1"/>
                </a:solidFill>
                <a:effectLst/>
                <a:latin typeface="Arial" panose="020B0604020202020204" pitchFamily="34" charset="0"/>
              </a:rPr>
              <a:t>Le jury sera composé d’élus ainsi que de références du domaine d’activité. </a:t>
            </a:r>
          </a:p>
          <a:p>
            <a:pPr marL="742950" lvl="1" indent="-285750" algn="just" rtl="0" fontAlgn="base">
              <a:lnSpc>
                <a:spcPct val="170000"/>
              </a:lnSpc>
              <a:spcBef>
                <a:spcPts val="0"/>
              </a:spcBef>
              <a:spcAft>
                <a:spcPts val="0"/>
              </a:spcAft>
              <a:buFont typeface="Arial" panose="020B0604020202020204" pitchFamily="34" charset="0"/>
              <a:buChar char="•"/>
            </a:pPr>
            <a:r>
              <a:rPr lang="fr-FR" sz="1200" b="0" i="0" u="none" strike="noStrike" dirty="0">
                <a:solidFill>
                  <a:schemeClr val="bg1"/>
                </a:solidFill>
                <a:effectLst/>
                <a:latin typeface="Arial" panose="020B0604020202020204" pitchFamily="34" charset="0"/>
              </a:rPr>
              <a:t>Les dossiers ne seront PAS présentés par les candidats</a:t>
            </a:r>
            <a:r>
              <a:rPr lang="fr-FR" sz="1200" dirty="0">
                <a:solidFill>
                  <a:schemeClr val="bg1"/>
                </a:solidFill>
                <a:latin typeface="Arial" panose="020B0604020202020204" pitchFamily="34" charset="0"/>
              </a:rPr>
              <a:t>, il est donc primordial d’étoffer au maximum vos candidatures.</a:t>
            </a:r>
            <a:endParaRPr lang="fr-FR" sz="1200" b="0" i="0" u="none" strike="noStrike" dirty="0">
              <a:solidFill>
                <a:schemeClr val="bg1"/>
              </a:solidFill>
              <a:effectLst/>
              <a:latin typeface="Arial" panose="020B0604020202020204" pitchFamily="34" charset="0"/>
            </a:endParaRPr>
          </a:p>
          <a:p>
            <a:pPr marL="742950" lvl="1" indent="-285750" algn="just" rtl="0" fontAlgn="base">
              <a:lnSpc>
                <a:spcPct val="170000"/>
              </a:lnSpc>
              <a:spcBef>
                <a:spcPts val="0"/>
              </a:spcBef>
              <a:spcAft>
                <a:spcPts val="0"/>
              </a:spcAft>
              <a:buFont typeface="Arial" panose="020B0604020202020204" pitchFamily="34" charset="0"/>
              <a:buChar char="•"/>
            </a:pPr>
            <a:r>
              <a:rPr lang="fr-FR" sz="1200" b="0" i="0" u="none" strike="noStrike" dirty="0">
                <a:solidFill>
                  <a:schemeClr val="bg1"/>
                </a:solidFill>
                <a:effectLst/>
                <a:latin typeface="Arial" panose="020B0604020202020204" pitchFamily="34" charset="0"/>
              </a:rPr>
              <a:t>Les places étant limitées, chaque dossier fera l’objet d’une notation spécifique propre à la nature de l’activité proposée. </a:t>
            </a:r>
          </a:p>
          <a:p>
            <a:pPr marL="742950" lvl="1" indent="-285750" algn="just" rtl="0" fontAlgn="base">
              <a:lnSpc>
                <a:spcPct val="170000"/>
              </a:lnSpc>
              <a:spcBef>
                <a:spcPts val="0"/>
              </a:spcBef>
              <a:spcAft>
                <a:spcPts val="0"/>
              </a:spcAft>
              <a:buFont typeface="Arial" panose="020B0604020202020204" pitchFamily="34" charset="0"/>
              <a:buChar char="•"/>
            </a:pPr>
            <a:r>
              <a:rPr lang="fr-FR" sz="1200" b="0" i="0" u="none" strike="noStrike" dirty="0">
                <a:solidFill>
                  <a:schemeClr val="bg1"/>
                </a:solidFill>
                <a:effectLst/>
                <a:latin typeface="Arial" panose="020B0604020202020204" pitchFamily="34" charset="0"/>
              </a:rPr>
              <a:t>L’attribution des chalets tiendra compte de la diversité et de l’équilibre nécessaire entre les produits mis en vente dans son ensemble.</a:t>
            </a:r>
          </a:p>
        </p:txBody>
      </p:sp>
      <p:sp>
        <p:nvSpPr>
          <p:cNvPr id="4" name="ZoneTexte 3">
            <a:extLst>
              <a:ext uri="{FF2B5EF4-FFF2-40B4-BE49-F238E27FC236}">
                <a16:creationId xmlns:a16="http://schemas.microsoft.com/office/drawing/2014/main" id="{B679BC11-8F3C-3CC5-4586-FA862AD356FC}"/>
              </a:ext>
            </a:extLst>
          </p:cNvPr>
          <p:cNvSpPr txBox="1"/>
          <p:nvPr/>
        </p:nvSpPr>
        <p:spPr>
          <a:xfrm>
            <a:off x="728789" y="5658964"/>
            <a:ext cx="7828384" cy="954107"/>
          </a:xfrm>
          <a:prstGeom prst="rect">
            <a:avLst/>
          </a:prstGeom>
          <a:noFill/>
        </p:spPr>
        <p:txBody>
          <a:bodyPr wrap="square" rtlCol="0">
            <a:spAutoFit/>
          </a:bodyPr>
          <a:lstStyle/>
          <a:p>
            <a:pPr algn="ctr"/>
            <a:r>
              <a:rPr lang="fr-FR" dirty="0"/>
              <a:t>Cette année, nous donnerons la priorité aux candidatures présentées par deux exposants partageant un même chalet. Nous vous encourageons donc à envisager de déposer votre candidature en duo afin d’augmenter vos chances d’être sélectionné.</a:t>
            </a:r>
          </a:p>
          <a:p>
            <a:pPr algn="ctr"/>
            <a:r>
              <a:rPr lang="fr-FR" dirty="0"/>
              <a:t>Merci pour votre compréhension, et au plaisir de découvrir votre candidature !</a:t>
            </a:r>
          </a:p>
        </p:txBody>
      </p:sp>
    </p:spTree>
    <p:extLst>
      <p:ext uri="{BB962C8B-B14F-4D97-AF65-F5344CB8AC3E}">
        <p14:creationId xmlns:p14="http://schemas.microsoft.com/office/powerpoint/2010/main" val="175202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4cf155bcc4_0_0"/>
          <p:cNvSpPr txBox="1">
            <a:spLocks noGrp="1"/>
          </p:cNvSpPr>
          <p:nvPr>
            <p:ph type="title"/>
          </p:nvPr>
        </p:nvSpPr>
        <p:spPr>
          <a:xfrm>
            <a:off x="666775" y="-1487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sz="2800" b="1" dirty="0">
                <a:solidFill>
                  <a:schemeClr val="lt1"/>
                </a:solidFill>
              </a:rPr>
              <a:t>Rappel des dates d’ouverture RESPECT DES HORAIRES OBLIGATOIRE</a:t>
            </a:r>
            <a:r>
              <a:rPr lang="fr-FR" sz="2800" dirty="0"/>
              <a:t> </a:t>
            </a:r>
            <a:endParaRPr dirty="0"/>
          </a:p>
        </p:txBody>
      </p:sp>
      <p:sp>
        <p:nvSpPr>
          <p:cNvPr id="175" name="Google Shape;175;g24cf155bcc4_0_0"/>
          <p:cNvSpPr txBox="1">
            <a:spLocks noGrp="1"/>
          </p:cNvSpPr>
          <p:nvPr>
            <p:ph type="body" idx="1"/>
          </p:nvPr>
        </p:nvSpPr>
        <p:spPr>
          <a:xfrm>
            <a:off x="499524" y="1068100"/>
            <a:ext cx="11271583" cy="5275800"/>
          </a:xfrm>
          <a:prstGeom prst="rect">
            <a:avLst/>
          </a:prstGeom>
        </p:spPr>
        <p:txBody>
          <a:bodyPr spcFirstLastPara="1" wrap="square" lIns="91425" tIns="45700" rIns="91425" bIns="45700" anchor="t" anchorCtr="0">
            <a:normAutofit/>
          </a:bodyPr>
          <a:lstStyle/>
          <a:p>
            <a:pPr marL="0" lvl="0" indent="0" algn="l" rtl="0">
              <a:lnSpc>
                <a:spcPct val="95000"/>
              </a:lnSpc>
              <a:spcBef>
                <a:spcPts val="0"/>
              </a:spcBef>
              <a:spcAft>
                <a:spcPts val="0"/>
              </a:spcAft>
              <a:buSzPts val="688"/>
              <a:buNone/>
            </a:pPr>
            <a:r>
              <a:rPr lang="fr-FR" sz="1383" dirty="0">
                <a:solidFill>
                  <a:schemeClr val="lt1"/>
                </a:solidFill>
                <a:latin typeface="Arial"/>
                <a:ea typeface="Arial"/>
                <a:cs typeface="Arial"/>
                <a:sym typeface="Arial"/>
              </a:rPr>
              <a:t>Pour l’organisation du marché de Noël 2025, la Ville a établi une liste des activités souhaitées et déterminé des critères précis pour chaque thématique. </a:t>
            </a:r>
            <a:r>
              <a:rPr lang="fr-FR" sz="1383" b="1" dirty="0">
                <a:solidFill>
                  <a:schemeClr val="lt1"/>
                </a:solidFill>
                <a:latin typeface="Arial"/>
                <a:ea typeface="Arial"/>
                <a:cs typeface="Arial"/>
                <a:sym typeface="Arial"/>
              </a:rPr>
              <a:t>Les candidats devront respecter ces prescriptions lors de la constitution de leur dossier. </a:t>
            </a:r>
            <a:endParaRPr sz="1383" dirty="0">
              <a:solidFill>
                <a:schemeClr val="lt1"/>
              </a:solidFill>
              <a:latin typeface="Arial"/>
              <a:ea typeface="Arial"/>
              <a:cs typeface="Arial"/>
              <a:sym typeface="Arial"/>
            </a:endParaRPr>
          </a:p>
          <a:p>
            <a:pPr marL="0" lvl="0" indent="0" algn="l" rtl="0">
              <a:lnSpc>
                <a:spcPct val="95000"/>
              </a:lnSpc>
              <a:spcBef>
                <a:spcPts val="1000"/>
              </a:spcBef>
              <a:spcAft>
                <a:spcPts val="0"/>
              </a:spcAft>
              <a:buSzPts val="688"/>
              <a:buNone/>
            </a:pPr>
            <a:endParaRPr sz="1383" dirty="0">
              <a:solidFill>
                <a:schemeClr val="lt1"/>
              </a:solidFill>
              <a:latin typeface="Arial"/>
              <a:ea typeface="Arial"/>
              <a:cs typeface="Arial"/>
              <a:sym typeface="Arial"/>
            </a:endParaRPr>
          </a:p>
          <a:p>
            <a:pPr marL="0" lvl="0" indent="0" algn="l" rtl="0">
              <a:lnSpc>
                <a:spcPct val="95000"/>
              </a:lnSpc>
              <a:spcBef>
                <a:spcPts val="1000"/>
              </a:spcBef>
              <a:spcAft>
                <a:spcPts val="0"/>
              </a:spcAft>
              <a:buSzPts val="688"/>
              <a:buNone/>
            </a:pPr>
            <a:r>
              <a:rPr lang="fr-FR" sz="1383" dirty="0">
                <a:solidFill>
                  <a:schemeClr val="lt1"/>
                </a:solidFill>
                <a:latin typeface="Arial"/>
                <a:ea typeface="Arial"/>
                <a:cs typeface="Arial"/>
                <a:sym typeface="Arial"/>
              </a:rPr>
              <a:t>La Ville d’Ajaccio souhaite apporter une attention particulière aux métiers de l’artisanat et recherche des exposants : produits artisanaux, producteurs locaux, artistes, métiers d’art, produits en lien avec la période de Noël (cadeaux, décorations de Noël, alimentation liée aux fêtes de fin d'année, etc.) pour la période du : </a:t>
            </a:r>
            <a:r>
              <a:rPr lang="fr-FR" sz="1383" b="1" dirty="0">
                <a:solidFill>
                  <a:schemeClr val="lt1"/>
                </a:solidFill>
                <a:latin typeface="Arial"/>
                <a:ea typeface="Arial"/>
                <a:cs typeface="Arial"/>
                <a:sym typeface="Arial"/>
              </a:rPr>
              <a:t>Vendredi 28 novembre au dimanche 28 décembre 2025.</a:t>
            </a:r>
          </a:p>
          <a:p>
            <a:pPr marL="0" lvl="0" indent="0" algn="l" rtl="0">
              <a:lnSpc>
                <a:spcPct val="95000"/>
              </a:lnSpc>
              <a:spcBef>
                <a:spcPts val="1000"/>
              </a:spcBef>
              <a:spcAft>
                <a:spcPts val="0"/>
              </a:spcAft>
              <a:buSzPts val="688"/>
              <a:buNone/>
            </a:pPr>
            <a:r>
              <a:rPr lang="fr-FR" sz="1383" dirty="0">
                <a:solidFill>
                  <a:schemeClr val="lt1"/>
                </a:solidFill>
                <a:latin typeface="Arial"/>
                <a:ea typeface="Arial"/>
                <a:cs typeface="Arial"/>
                <a:sym typeface="Arial"/>
              </a:rPr>
              <a:t>La location des chalets est proposée à la semaine ou au mois. </a:t>
            </a:r>
          </a:p>
          <a:p>
            <a:pPr marL="0" lvl="0" indent="0" algn="l" rtl="0">
              <a:lnSpc>
                <a:spcPct val="95000"/>
              </a:lnSpc>
              <a:spcBef>
                <a:spcPts val="1000"/>
              </a:spcBef>
              <a:spcAft>
                <a:spcPts val="0"/>
              </a:spcAft>
              <a:buSzPts val="688"/>
              <a:buNone/>
            </a:pPr>
            <a:r>
              <a:rPr lang="fr-FR" sz="1400" b="1" dirty="0">
                <a:solidFill>
                  <a:schemeClr val="lt1"/>
                </a:solidFill>
                <a:latin typeface="Arial"/>
                <a:ea typeface="Arial"/>
                <a:cs typeface="Arial"/>
                <a:sym typeface="Arial"/>
              </a:rPr>
              <a:t>Les chalets peuvent être partagés par 2 exposants. Les deux candidats devront remplir le même dossier et compléter les informations pour chacun. </a:t>
            </a:r>
          </a:p>
          <a:p>
            <a:pPr marL="0" lvl="0" indent="0" algn="l" rtl="0">
              <a:lnSpc>
                <a:spcPct val="95000"/>
              </a:lnSpc>
              <a:spcBef>
                <a:spcPts val="1000"/>
              </a:spcBef>
              <a:spcAft>
                <a:spcPts val="0"/>
              </a:spcAft>
              <a:buSzPts val="688"/>
              <a:buNone/>
            </a:pPr>
            <a:r>
              <a:rPr lang="fr-FR" sz="1383" dirty="0">
                <a:solidFill>
                  <a:schemeClr val="lt1"/>
                </a:solidFill>
                <a:latin typeface="Arial"/>
                <a:ea typeface="Arial"/>
                <a:cs typeface="Arial"/>
                <a:sym typeface="Arial"/>
              </a:rPr>
              <a:t>Les chalets idées cadeaux seront implantés sur la place Foch selon un plan technique défini par la Ville d’Ajaccio en accord avec l’autorité territoriale. </a:t>
            </a:r>
            <a:endParaRPr sz="2008" dirty="0">
              <a:solidFill>
                <a:schemeClr val="lt1"/>
              </a:solidFill>
            </a:endParaRPr>
          </a:p>
          <a:p>
            <a:pPr marL="228600" lvl="0" indent="-140017" algn="l" rtl="0">
              <a:lnSpc>
                <a:spcPct val="70000"/>
              </a:lnSpc>
              <a:spcBef>
                <a:spcPts val="1000"/>
              </a:spcBef>
              <a:spcAft>
                <a:spcPts val="0"/>
              </a:spcAft>
              <a:buSzPts val="688"/>
              <a:buNone/>
            </a:pPr>
            <a:endParaRPr sz="1383" dirty="0">
              <a:solidFill>
                <a:schemeClr val="lt1"/>
              </a:solidFill>
              <a:latin typeface="Arial"/>
              <a:ea typeface="Arial"/>
              <a:cs typeface="Arial"/>
              <a:sym typeface="Arial"/>
            </a:endParaRPr>
          </a:p>
          <a:p>
            <a:pPr marL="0" lvl="0" indent="0" algn="l" rtl="0">
              <a:lnSpc>
                <a:spcPct val="70000"/>
              </a:lnSpc>
              <a:spcBef>
                <a:spcPts val="1000"/>
              </a:spcBef>
              <a:spcAft>
                <a:spcPts val="0"/>
              </a:spcAft>
              <a:buSzPts val="688"/>
              <a:buNone/>
            </a:pPr>
            <a:r>
              <a:rPr lang="fr-FR" sz="1683" dirty="0">
                <a:solidFill>
                  <a:schemeClr val="lt1"/>
                </a:solidFill>
                <a:latin typeface="Arial"/>
                <a:ea typeface="Arial"/>
                <a:cs typeface="Arial"/>
                <a:sym typeface="Arial"/>
              </a:rPr>
              <a:t>Les horaires du marché de noël seront les suivants : </a:t>
            </a:r>
            <a:endParaRPr sz="1683" dirty="0">
              <a:solidFill>
                <a:schemeClr val="lt1"/>
              </a:solidFill>
              <a:latin typeface="Arial"/>
              <a:ea typeface="Arial"/>
              <a:cs typeface="Arial"/>
              <a:sym typeface="Arial"/>
            </a:endParaRPr>
          </a:p>
          <a:p>
            <a:pPr marL="228600" lvl="0" indent="-246941" algn="l" rtl="0">
              <a:lnSpc>
                <a:spcPct val="70000"/>
              </a:lnSpc>
              <a:spcBef>
                <a:spcPts val="1000"/>
              </a:spcBef>
              <a:spcAft>
                <a:spcPts val="0"/>
              </a:spcAft>
              <a:buClr>
                <a:schemeClr val="lt1"/>
              </a:buClr>
              <a:buSzPts val="1684"/>
              <a:buChar char="•"/>
            </a:pPr>
            <a:r>
              <a:rPr lang="fr-FR" sz="1683" b="1" dirty="0">
                <a:solidFill>
                  <a:schemeClr val="lt1"/>
                </a:solidFill>
                <a:latin typeface="Arial"/>
                <a:ea typeface="Arial"/>
                <a:cs typeface="Arial"/>
                <a:sym typeface="Arial"/>
              </a:rPr>
              <a:t>Du dimanche au jeudi : de 10h00 à 20h00 </a:t>
            </a:r>
          </a:p>
          <a:p>
            <a:pPr marL="228600" lvl="0" indent="-246941" algn="l" rtl="0">
              <a:lnSpc>
                <a:spcPct val="70000"/>
              </a:lnSpc>
              <a:spcBef>
                <a:spcPts val="1000"/>
              </a:spcBef>
              <a:spcAft>
                <a:spcPts val="0"/>
              </a:spcAft>
              <a:buClr>
                <a:schemeClr val="lt1"/>
              </a:buClr>
              <a:buSzPts val="1684"/>
              <a:buChar char="•"/>
            </a:pPr>
            <a:r>
              <a:rPr lang="fr-FR" sz="1683" b="1" dirty="0">
                <a:solidFill>
                  <a:schemeClr val="lt1"/>
                </a:solidFill>
                <a:latin typeface="Arial"/>
                <a:ea typeface="Arial"/>
                <a:cs typeface="Arial"/>
                <a:sym typeface="Arial"/>
              </a:rPr>
              <a:t>Vendredi et samedi : de 10h00 à 22h00</a:t>
            </a:r>
            <a:r>
              <a:rPr lang="fr-FR" sz="1683" dirty="0">
                <a:solidFill>
                  <a:schemeClr val="lt1"/>
                </a:solidFill>
                <a:latin typeface="Arial"/>
                <a:ea typeface="Arial"/>
                <a:cs typeface="Arial"/>
                <a:sym typeface="Arial"/>
              </a:rPr>
              <a:t> </a:t>
            </a:r>
            <a:r>
              <a:rPr lang="fr-FR" sz="2400" dirty="0">
                <a:solidFill>
                  <a:schemeClr val="lt1"/>
                </a:solidFill>
                <a:latin typeface="Arial"/>
                <a:ea typeface="Arial"/>
                <a:cs typeface="Arial"/>
                <a:sym typeface="Arial"/>
              </a:rPr>
              <a:t>(l</a:t>
            </a:r>
            <a:r>
              <a:rPr lang="fr-FR" sz="1800" b="1" dirty="0">
                <a:solidFill>
                  <a:schemeClr val="lt1"/>
                </a:solidFill>
                <a:latin typeface="Arial"/>
                <a:ea typeface="Arial"/>
                <a:cs typeface="Arial"/>
                <a:sym typeface="Arial"/>
              </a:rPr>
              <a:t>es chalets « IDEES CADEAUX » peuvent fermer à 20h00 également les soirs de nocturnes)</a:t>
            </a:r>
          </a:p>
          <a:p>
            <a:pPr marL="228600" lvl="0" indent="-246941" algn="l" rtl="0">
              <a:lnSpc>
                <a:spcPct val="70000"/>
              </a:lnSpc>
              <a:spcBef>
                <a:spcPts val="1000"/>
              </a:spcBef>
              <a:spcAft>
                <a:spcPts val="0"/>
              </a:spcAft>
              <a:buClr>
                <a:schemeClr val="lt1"/>
              </a:buClr>
              <a:buSzPts val="1684"/>
              <a:buChar char="•"/>
            </a:pPr>
            <a:endParaRPr lang="fr-FR" sz="1200" b="1" dirty="0">
              <a:solidFill>
                <a:schemeClr val="lt1"/>
              </a:solidFill>
              <a:latin typeface="Arial"/>
              <a:ea typeface="Arial"/>
              <a:cs typeface="Arial"/>
              <a:sym typeface="Arial"/>
            </a:endParaRPr>
          </a:p>
          <a:p>
            <a:pPr marL="0" lvl="0" indent="0" algn="l" rtl="0">
              <a:lnSpc>
                <a:spcPct val="70000"/>
              </a:lnSpc>
              <a:spcBef>
                <a:spcPts val="1000"/>
              </a:spcBef>
              <a:spcAft>
                <a:spcPts val="0"/>
              </a:spcAft>
              <a:buClr>
                <a:schemeClr val="lt1"/>
              </a:buClr>
              <a:buSzPts val="1684"/>
              <a:buNone/>
            </a:pPr>
            <a:endParaRPr lang="fr-FR" sz="1200" dirty="0">
              <a:solidFill>
                <a:schemeClr val="lt1"/>
              </a:solidFill>
              <a:latin typeface="Arial"/>
              <a:ea typeface="Arial"/>
              <a:cs typeface="Arial"/>
              <a:sym typeface="Arial"/>
            </a:endParaRPr>
          </a:p>
        </p:txBody>
      </p:sp>
      <p:sp>
        <p:nvSpPr>
          <p:cNvPr id="177" name="Google Shape;177;g24cf155bcc4_0_0"/>
          <p:cNvSpPr txBox="1">
            <a:spLocks noGrp="1"/>
          </p:cNvSpPr>
          <p:nvPr>
            <p:ph type="body" idx="1"/>
          </p:nvPr>
        </p:nvSpPr>
        <p:spPr>
          <a:xfrm>
            <a:off x="420892" y="5681050"/>
            <a:ext cx="10362817" cy="13257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fr-FR" sz="1434" b="1" dirty="0">
                <a:solidFill>
                  <a:srgbClr val="C00000"/>
                </a:solidFill>
              </a:rPr>
              <a:t>Conformément au calendrier ci-dessus, les chalets ont l’obligation d’être ouverts durant les dates et horaires d’ouverture imposés.</a:t>
            </a:r>
            <a:endParaRPr sz="1434" b="1" dirty="0">
              <a:solidFill>
                <a:srgbClr val="C00000"/>
              </a:solidFill>
            </a:endParaRPr>
          </a:p>
          <a:p>
            <a:pPr marL="0" lvl="0" indent="0" algn="l" rtl="0">
              <a:lnSpc>
                <a:spcPct val="115000"/>
              </a:lnSpc>
              <a:spcBef>
                <a:spcPts val="500"/>
              </a:spcBef>
              <a:spcAft>
                <a:spcPts val="0"/>
              </a:spcAft>
              <a:buNone/>
            </a:pPr>
            <a:r>
              <a:rPr lang="fr-FR" sz="1434" b="1" dirty="0">
                <a:solidFill>
                  <a:srgbClr val="C00000"/>
                </a:solidFill>
              </a:rPr>
              <a:t>Toute fermeture de chalet (hors cas de force majeur) ou retard d’ouverture répétée donnera lieu à une fermeture du candidat et à son remplacement sans indemnisation.</a:t>
            </a:r>
            <a:endParaRPr sz="1300"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24cf155bcc4_0_108" descr="Une image contenant texte, capture d’écran, nourriture&#10;&#10;Description générée automatiquement"/>
          <p:cNvPicPr preferRelativeResize="0"/>
          <p:nvPr/>
        </p:nvPicPr>
        <p:blipFill rotWithShape="1">
          <a:blip r:embed="rId3">
            <a:alphaModFix/>
          </a:blip>
          <a:srcRect t="51666" b="-1851"/>
          <a:stretch/>
        </p:blipFill>
        <p:spPr>
          <a:xfrm>
            <a:off x="0" y="3759200"/>
            <a:ext cx="12192000" cy="3441701"/>
          </a:xfrm>
          <a:prstGeom prst="rect">
            <a:avLst/>
          </a:prstGeom>
          <a:noFill/>
          <a:ln>
            <a:noFill/>
          </a:ln>
        </p:spPr>
      </p:pic>
      <p:sp>
        <p:nvSpPr>
          <p:cNvPr id="197" name="Google Shape;197;g24cf155bcc4_0_108"/>
          <p:cNvSpPr txBox="1">
            <a:spLocks noGrp="1"/>
          </p:cNvSpPr>
          <p:nvPr>
            <p:ph type="title"/>
          </p:nvPr>
        </p:nvSpPr>
        <p:spPr>
          <a:xfrm>
            <a:off x="-293855" y="1953749"/>
            <a:ext cx="6478437" cy="588753"/>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rmAutofit fontScale="90000"/>
          </a:bodyPr>
          <a:lstStyle/>
          <a:p>
            <a:pPr algn="ctr">
              <a:lnSpc>
                <a:spcPct val="100000"/>
              </a:lnSpc>
              <a:spcBef>
                <a:spcPts val="1200"/>
              </a:spcBef>
              <a:buClr>
                <a:srgbClr val="000000"/>
              </a:buClr>
              <a:buSzTx/>
              <a:defRPr/>
            </a:pPr>
            <a:r>
              <a:rPr lang="fr-FR" sz="2700" b="1" dirty="0">
                <a:solidFill>
                  <a:schemeClr val="lt1"/>
                </a:solidFill>
              </a:rPr>
              <a:t>Tarifs du chalet de type “idées cadeaux” </a:t>
            </a:r>
            <a:br>
              <a:rPr lang="fr-FR" sz="3600" b="1" dirty="0">
                <a:solidFill>
                  <a:schemeClr val="lt1"/>
                </a:solidFill>
              </a:rPr>
            </a:br>
            <a:r>
              <a:rPr lang="fr-FR" sz="3600" b="1" dirty="0">
                <a:solidFill>
                  <a:schemeClr val="lt1"/>
                </a:solidFill>
              </a:rPr>
              <a:t>CHOIX N°1</a:t>
            </a:r>
            <a:br>
              <a:rPr lang="fr-FR" sz="3600" b="1" dirty="0">
                <a:solidFill>
                  <a:schemeClr val="lt1"/>
                </a:solidFill>
              </a:rPr>
            </a:br>
            <a:r>
              <a:rPr lang="fr-FR" sz="2200" b="1" i="1" dirty="0">
                <a:solidFill>
                  <a:srgbClr val="C00000"/>
                </a:solidFill>
                <a:highlight>
                  <a:srgbClr val="C0C0C0"/>
                </a:highlight>
              </a:rPr>
              <a:t>Attributions sous réserve de disponibilité</a:t>
            </a:r>
            <a:r>
              <a:rPr lang="fr-FR" sz="1100" b="1" i="1" dirty="0">
                <a:solidFill>
                  <a:srgbClr val="C00000"/>
                </a:solidFill>
                <a:highlight>
                  <a:srgbClr val="C0C0C0"/>
                </a:highlight>
              </a:rPr>
              <a:t>.</a:t>
            </a:r>
            <a:br>
              <a:rPr lang="fr-FR" sz="6600" i="1" dirty="0">
                <a:solidFill>
                  <a:srgbClr val="C00000"/>
                </a:solidFill>
                <a:highlight>
                  <a:srgbClr val="C0C0C0"/>
                </a:highlight>
              </a:rPr>
            </a:br>
            <a:br>
              <a:rPr lang="fr-FR" sz="3600" b="1" dirty="0">
                <a:solidFill>
                  <a:schemeClr val="lt1"/>
                </a:solidFill>
              </a:rPr>
            </a:br>
            <a:br>
              <a:rPr lang="fr-FR" sz="3600" b="1" dirty="0">
                <a:solidFill>
                  <a:schemeClr val="lt1"/>
                </a:solidFill>
              </a:rPr>
            </a:br>
            <a:br>
              <a:rPr kumimoji="0" lang="fr-FR" sz="700" b="1" i="0" u="none" strike="noStrike" kern="0" cap="none" spc="0" normalizeH="0" baseline="0" noProof="0" dirty="0">
                <a:ln>
                  <a:noFill/>
                </a:ln>
                <a:solidFill>
                  <a:srgbClr val="FFFFFF"/>
                </a:solidFill>
                <a:effectLst/>
                <a:uLnTx/>
                <a:uFillTx/>
                <a:latin typeface="Arial"/>
                <a:cs typeface="Arial"/>
                <a:sym typeface="Arial"/>
              </a:rPr>
            </a:br>
            <a:endParaRPr sz="1600" b="1" dirty="0">
              <a:solidFill>
                <a:schemeClr val="lt1"/>
              </a:solidFill>
            </a:endParaRPr>
          </a:p>
          <a:p>
            <a:pPr marL="0" lvl="0" indent="0" algn="l" rtl="0">
              <a:spcBef>
                <a:spcPts val="1000"/>
              </a:spcBef>
              <a:spcAft>
                <a:spcPts val="0"/>
              </a:spcAft>
              <a:buClr>
                <a:schemeClr val="dk1"/>
              </a:buClr>
              <a:buSzPct val="125000"/>
              <a:buFont typeface="Arial"/>
              <a:buNone/>
            </a:pPr>
            <a:endParaRPr sz="1600" b="1" dirty="0">
              <a:solidFill>
                <a:schemeClr val="lt1"/>
              </a:solidFill>
            </a:endParaRPr>
          </a:p>
          <a:p>
            <a:pPr marL="0" lvl="0" indent="0" algn="l" rtl="0">
              <a:spcBef>
                <a:spcPts val="500"/>
              </a:spcBef>
              <a:spcAft>
                <a:spcPts val="0"/>
              </a:spcAft>
              <a:buNone/>
            </a:pPr>
            <a:endParaRPr lang="fr-FR" sz="1100" dirty="0">
              <a:solidFill>
                <a:schemeClr val="lt1"/>
              </a:solidFill>
            </a:endParaRPr>
          </a:p>
        </p:txBody>
      </p:sp>
      <p:graphicFrame>
        <p:nvGraphicFramePr>
          <p:cNvPr id="198" name="Google Shape;198;g24cf155bcc4_0_108"/>
          <p:cNvGraphicFramePr/>
          <p:nvPr>
            <p:extLst>
              <p:ext uri="{D42A27DB-BD31-4B8C-83A1-F6EECF244321}">
                <p14:modId xmlns:p14="http://schemas.microsoft.com/office/powerpoint/2010/main" val="2244646248"/>
              </p:ext>
            </p:extLst>
          </p:nvPr>
        </p:nvGraphicFramePr>
        <p:xfrm>
          <a:off x="6096000" y="145506"/>
          <a:ext cx="5635926" cy="3811368"/>
        </p:xfrm>
        <a:graphic>
          <a:graphicData uri="http://schemas.openxmlformats.org/drawingml/2006/table">
            <a:tbl>
              <a:tblPr>
                <a:noFill/>
                <a:tableStyleId>{4E07FA19-6B28-4D80-B87A-3D60224B8E10}</a:tableStyleId>
              </a:tblPr>
              <a:tblGrid>
                <a:gridCol w="2845764">
                  <a:extLst>
                    <a:ext uri="{9D8B030D-6E8A-4147-A177-3AD203B41FA5}">
                      <a16:colId xmlns:a16="http://schemas.microsoft.com/office/drawing/2014/main" val="20000"/>
                    </a:ext>
                  </a:extLst>
                </a:gridCol>
                <a:gridCol w="1624880">
                  <a:extLst>
                    <a:ext uri="{9D8B030D-6E8A-4147-A177-3AD203B41FA5}">
                      <a16:colId xmlns:a16="http://schemas.microsoft.com/office/drawing/2014/main" val="20001"/>
                    </a:ext>
                  </a:extLst>
                </a:gridCol>
                <a:gridCol w="1165282">
                  <a:extLst>
                    <a:ext uri="{9D8B030D-6E8A-4147-A177-3AD203B41FA5}">
                      <a16:colId xmlns:a16="http://schemas.microsoft.com/office/drawing/2014/main" val="1533910217"/>
                    </a:ext>
                  </a:extLst>
                </a:gridCol>
              </a:tblGrid>
              <a:tr h="0">
                <a:tc>
                  <a:txBody>
                    <a:bodyPr/>
                    <a:lstStyle/>
                    <a:p>
                      <a:pPr marL="0" lvl="0" indent="0" algn="ctr" rtl="0">
                        <a:lnSpc>
                          <a:spcPct val="100000"/>
                        </a:lnSpc>
                        <a:spcBef>
                          <a:spcPts val="1200"/>
                        </a:spcBef>
                        <a:spcAft>
                          <a:spcPts val="0"/>
                        </a:spcAft>
                        <a:buNone/>
                      </a:pPr>
                      <a:r>
                        <a:rPr lang="fr-FR" sz="1800" b="1" i="0" dirty="0">
                          <a:solidFill>
                            <a:srgbClr val="FFFFFF"/>
                          </a:solidFill>
                          <a:latin typeface="+mj-lt"/>
                        </a:rPr>
                        <a:t>FORMULES</a:t>
                      </a:r>
                      <a:endParaRPr sz="1800" b="1" i="0" dirty="0">
                        <a:solidFill>
                          <a:srgbClr val="FFFFFF"/>
                        </a:solidFill>
                        <a:latin typeface="+mj-lt"/>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0"/>
                        </a:spcAft>
                        <a:buNone/>
                      </a:pPr>
                      <a:r>
                        <a:rPr lang="fr-FR" sz="1050" b="1" i="0" dirty="0">
                          <a:solidFill>
                            <a:srgbClr val="FFFFFF"/>
                          </a:solidFill>
                          <a:latin typeface="+mj-lt"/>
                        </a:rPr>
                        <a:t>TARIF </a:t>
                      </a:r>
                      <a:endParaRPr sz="1050" b="1" i="0" dirty="0">
                        <a:solidFill>
                          <a:srgbClr val="FFFFFF"/>
                        </a:solidFill>
                        <a:latin typeface="+mj-lt"/>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0"/>
                        </a:spcAft>
                        <a:buNone/>
                      </a:pPr>
                      <a:r>
                        <a:rPr lang="fr-FR" sz="1050" b="1" i="0" dirty="0">
                          <a:solidFill>
                            <a:srgbClr val="FFFFFF"/>
                          </a:solidFill>
                          <a:latin typeface="+mj-lt"/>
                        </a:rPr>
                        <a:t>Formules </a:t>
                      </a:r>
                      <a:r>
                        <a:rPr lang="fr-FR" sz="1050" b="1" i="0">
                          <a:solidFill>
                            <a:srgbClr val="FFFFFF"/>
                          </a:solidFill>
                          <a:latin typeface="+mj-lt"/>
                        </a:rPr>
                        <a:t>souhaitées </a:t>
                      </a:r>
                    </a:p>
                    <a:p>
                      <a:pPr marL="0" lvl="0" indent="0" algn="ctr" rtl="0">
                        <a:lnSpc>
                          <a:spcPct val="100000"/>
                        </a:lnSpc>
                        <a:spcBef>
                          <a:spcPts val="0"/>
                        </a:spcBef>
                        <a:spcAft>
                          <a:spcPts val="0"/>
                        </a:spcAft>
                        <a:buNone/>
                      </a:pPr>
                      <a:r>
                        <a:rPr lang="fr-FR" sz="900" b="1" i="0">
                          <a:solidFill>
                            <a:srgbClr val="FFFFFF"/>
                          </a:solidFill>
                          <a:latin typeface="+mj-lt"/>
                        </a:rPr>
                        <a:t>à cocher </a:t>
                      </a:r>
                      <a:endParaRPr sz="900" b="1" i="0" dirty="0">
                        <a:solidFill>
                          <a:srgbClr val="FFFFFF"/>
                        </a:solidFill>
                        <a:latin typeface="+mj-lt"/>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971108433"/>
                  </a:ext>
                </a:extLst>
              </a:tr>
              <a:tr h="0">
                <a:tc>
                  <a:txBody>
                    <a:bodyPr/>
                    <a:lstStyle/>
                    <a:p>
                      <a:pPr marL="0" lvl="0" indent="0" algn="l" rtl="0">
                        <a:lnSpc>
                          <a:spcPct val="100000"/>
                        </a:lnSpc>
                        <a:spcBef>
                          <a:spcPts val="1200"/>
                        </a:spcBef>
                        <a:spcAft>
                          <a:spcPts val="0"/>
                        </a:spcAft>
                        <a:buNone/>
                      </a:pPr>
                      <a:r>
                        <a:rPr lang="fr-FR" sz="1300" b="1" dirty="0">
                          <a:solidFill>
                            <a:srgbClr val="FFFFFF"/>
                          </a:solidFill>
                        </a:rPr>
                        <a:t>Chalet standard 30 jours </a:t>
                      </a:r>
                    </a:p>
                    <a:p>
                      <a:pPr marL="0" lvl="0" indent="0" algn="l" rtl="0">
                        <a:lnSpc>
                          <a:spcPct val="100000"/>
                        </a:lnSpc>
                        <a:spcBef>
                          <a:spcPts val="1200"/>
                        </a:spcBef>
                        <a:spcAft>
                          <a:spcPts val="0"/>
                        </a:spcAft>
                        <a:buNone/>
                      </a:pPr>
                      <a:r>
                        <a:rPr lang="fr-FR" sz="1100" i="1" dirty="0">
                          <a:solidFill>
                            <a:srgbClr val="FFFFFF"/>
                          </a:solidFill>
                        </a:rPr>
                        <a:t>du 28 novembre au 28 décembre </a:t>
                      </a:r>
                      <a:endParaRPr sz="1100" i="1"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fr-FR" sz="1600" b="1" dirty="0">
                          <a:solidFill>
                            <a:srgbClr val="FFFFFF"/>
                          </a:solidFill>
                        </a:rPr>
                        <a:t>1000€</a:t>
                      </a:r>
                    </a:p>
                    <a:p>
                      <a:pPr marL="0" lvl="0" indent="0" algn="ctr" rtl="0">
                        <a:lnSpc>
                          <a:spcPct val="100000"/>
                        </a:lnSpc>
                        <a:spcBef>
                          <a:spcPts val="1200"/>
                        </a:spcBef>
                        <a:spcAft>
                          <a:spcPts val="0"/>
                        </a:spcAft>
                        <a:buNone/>
                      </a:pPr>
                      <a:r>
                        <a:rPr lang="fr-FR" sz="700" b="1" dirty="0">
                          <a:solidFill>
                            <a:srgbClr val="FFFFFF"/>
                          </a:solidFill>
                        </a:rPr>
                        <a:t>(au lieu de 1100€)</a:t>
                      </a:r>
                      <a:endParaRPr sz="700" b="1"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0"/>
                        </a:spcAft>
                        <a:buNone/>
                      </a:pPr>
                      <a:endParaRPr sz="1400" b="1" dirty="0">
                        <a:solidFill>
                          <a:srgbClr val="FF0000"/>
                        </a:solidFill>
                        <a:highlight>
                          <a:srgbClr val="FFFF00"/>
                        </a:highlight>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6918">
                <a:tc>
                  <a:txBody>
                    <a:bodyPr/>
                    <a:lstStyle/>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lang="fr-FR" sz="1300" b="1" i="0" u="none" strike="noStrike" cap="none" dirty="0">
                          <a:solidFill>
                            <a:srgbClr val="FFFFFF"/>
                          </a:solidFill>
                          <a:latin typeface="Arial"/>
                          <a:cs typeface="Arial"/>
                          <a:sym typeface="Arial"/>
                        </a:rPr>
                        <a:t>Semaine du 28 nov. au 4 dec.</a:t>
                      </a: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fr-FR" sz="1300" dirty="0">
                          <a:solidFill>
                            <a:srgbClr val="FFFFFF"/>
                          </a:solidFill>
                        </a:rPr>
                        <a:t>250€</a:t>
                      </a:r>
                      <a:endParaRPr sz="1300" dirty="0">
                        <a:solidFill>
                          <a:srgbClr val="FFFFFF"/>
                        </a:solidFil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endParaRPr sz="1400" dirty="0">
                        <a:solidFill>
                          <a:srgbClr val="FFFFFF"/>
                        </a:solidFil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313456185"/>
                  </a:ext>
                </a:extLst>
              </a:tr>
              <a:tr h="498505">
                <a:tc>
                  <a:txBody>
                    <a:bodyPr/>
                    <a:lstStyle/>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lang="fr-FR" sz="1300" b="1" i="0" u="none" strike="noStrike" cap="none" dirty="0">
                          <a:solidFill>
                            <a:srgbClr val="FFFFFF"/>
                          </a:solidFill>
                          <a:latin typeface="Arial"/>
                          <a:cs typeface="Arial"/>
                          <a:sym typeface="Arial"/>
                        </a:rPr>
                        <a:t>Semaine du 5 au 11 dec.</a:t>
                      </a: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fr-FR" sz="1300" dirty="0">
                          <a:solidFill>
                            <a:srgbClr val="FFFFFF"/>
                          </a:solidFill>
                        </a:rPr>
                        <a:t>250€</a:t>
                      </a:r>
                      <a:endParaRPr sz="1300" dirty="0">
                        <a:solidFill>
                          <a:srgbClr val="FFFFFF"/>
                        </a:solidFil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endParaRPr sz="1400" dirty="0">
                        <a:solidFill>
                          <a:srgbClr val="FFFFFF"/>
                        </a:solidFil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961881873"/>
                  </a:ext>
                </a:extLst>
              </a:tr>
              <a:tr h="490024">
                <a:tc>
                  <a:txBody>
                    <a:bodyPr/>
                    <a:lstStyle/>
                    <a:p>
                      <a:pPr lvl="1"/>
                      <a:r>
                        <a:rPr lang="fr-FR" sz="1300" b="1" i="0" u="none" strike="noStrike" cap="none" dirty="0">
                          <a:solidFill>
                            <a:srgbClr val="FFFFFF"/>
                          </a:solidFill>
                          <a:latin typeface="Arial"/>
                          <a:cs typeface="Arial"/>
                          <a:sym typeface="Arial"/>
                        </a:rPr>
                        <a:t>Semaine du 12 au 18 dec.</a:t>
                      </a: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fr-FR" sz="1300" dirty="0">
                          <a:solidFill>
                            <a:srgbClr val="FFFFFF"/>
                          </a:solidFill>
                        </a:rPr>
                        <a:t>250€</a:t>
                      </a:r>
                      <a:endParaRPr sz="1300"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endParaRPr lang="fr-FR" sz="1400" b="1" dirty="0">
                        <a:solidFill>
                          <a:srgbClr val="FF0000"/>
                        </a:solidFill>
                        <a:highlight>
                          <a:srgbClr val="FFFF00"/>
                        </a:highlight>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3825">
                <a:tc>
                  <a:txBody>
                    <a:bodyPr/>
                    <a:lstStyle/>
                    <a:p>
                      <a:pPr lvl="1"/>
                      <a:r>
                        <a:rPr lang="fr-FR" sz="1300" b="1" i="0" u="none" strike="noStrike" cap="none" dirty="0">
                          <a:solidFill>
                            <a:srgbClr val="FFFFFF"/>
                          </a:solidFill>
                          <a:latin typeface="Arial"/>
                          <a:cs typeface="Arial"/>
                          <a:sym typeface="Arial"/>
                        </a:rPr>
                        <a:t>Semaine du 19 au 28 dec. </a:t>
                      </a:r>
                      <a:r>
                        <a:rPr lang="fr-FR" sz="1200" b="1" i="0" u="none" strike="noStrike" cap="none" dirty="0">
                          <a:solidFill>
                            <a:srgbClr val="FFFFFF"/>
                          </a:solidFill>
                          <a:latin typeface="Arial"/>
                          <a:cs typeface="Arial"/>
                          <a:sym typeface="Arial"/>
                        </a:rPr>
                        <a:t>(9jours)</a:t>
                      </a:r>
                      <a:endParaRPr lang="fr-FR" sz="1300" b="1" i="0" u="none" strike="noStrike" cap="none" dirty="0">
                        <a:solidFill>
                          <a:srgbClr val="FFFFFF"/>
                        </a:solidFill>
                        <a:latin typeface="Arial"/>
                        <a:cs typeface="Arial"/>
                        <a:sym typeface="Aria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r>
                        <a:rPr kumimoji="0" lang="fr-FR" sz="1300" b="0" i="0" u="none" strike="noStrike" kern="0" cap="none" spc="0" normalizeH="0" baseline="0" noProof="0" dirty="0">
                          <a:ln>
                            <a:noFill/>
                          </a:ln>
                          <a:solidFill>
                            <a:srgbClr val="FFFFFF"/>
                          </a:solidFill>
                          <a:effectLst/>
                          <a:uLnTx/>
                          <a:uFillTx/>
                          <a:latin typeface="Arial"/>
                          <a:cs typeface="Arial"/>
                          <a:sym typeface="Arial"/>
                        </a:rPr>
                        <a:t>350€</a:t>
                      </a: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cs typeface="Arial"/>
                        <a:sym typeface="Arial"/>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3825">
                <a:tc>
                  <a:txBody>
                    <a:bodyPr/>
                    <a:lstStyle/>
                    <a:p>
                      <a:pPr lvl="1" algn="ctr"/>
                      <a:r>
                        <a:rPr lang="fr-FR" sz="1100" b="1" i="0" u="none" strike="noStrike" cap="none" dirty="0">
                          <a:solidFill>
                            <a:srgbClr val="FFFFFF"/>
                          </a:solidFill>
                          <a:latin typeface="Arial"/>
                          <a:cs typeface="Arial"/>
                          <a:sym typeface="Arial"/>
                        </a:rPr>
                        <a:t>MONTANT TOTAL SOUHAITE</a:t>
                      </a: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r>
                        <a:rPr lang="fr-FR" sz="700" b="1" i="0" u="none" strike="noStrike" cap="none" dirty="0">
                          <a:solidFill>
                            <a:srgbClr val="FF0000"/>
                          </a:solidFill>
                          <a:highlight>
                            <a:srgbClr val="FFFF00"/>
                          </a:highlight>
                          <a:latin typeface="Arial"/>
                          <a:cs typeface="Arial"/>
                          <a:sym typeface="Arial"/>
                        </a:rPr>
                        <a:t>Merci d’inscrire le montant correspondant à votre demande</a:t>
                      </a:r>
                    </a:p>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endParaRPr kumimoji="0" lang="fr-FR" sz="800" b="0" i="0" u="none" strike="noStrike" kern="0" cap="none" spc="0" normalizeH="0" baseline="0" noProof="0" dirty="0">
                        <a:ln>
                          <a:noFill/>
                        </a:ln>
                        <a:solidFill>
                          <a:srgbClr val="FFFFFF"/>
                        </a:solidFill>
                        <a:effectLst/>
                        <a:uLnTx/>
                        <a:uFillTx/>
                        <a:latin typeface="Arial"/>
                        <a:cs typeface="Arial"/>
                        <a:sym typeface="Aria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cs typeface="Arial"/>
                        <a:sym typeface="Aria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2803124467"/>
                  </a:ext>
                </a:extLst>
              </a:tr>
            </a:tbl>
          </a:graphicData>
        </a:graphic>
      </p:graphicFrame>
      <p:sp>
        <p:nvSpPr>
          <p:cNvPr id="2" name="ZoneTexte 1">
            <a:extLst>
              <a:ext uri="{FF2B5EF4-FFF2-40B4-BE49-F238E27FC236}">
                <a16:creationId xmlns:a16="http://schemas.microsoft.com/office/drawing/2014/main" id="{16B36BBE-7AB0-6462-1689-1E8BF11C353B}"/>
              </a:ext>
            </a:extLst>
          </p:cNvPr>
          <p:cNvSpPr txBox="1"/>
          <p:nvPr/>
        </p:nvSpPr>
        <p:spPr>
          <a:xfrm>
            <a:off x="24881" y="2313796"/>
            <a:ext cx="5797421" cy="830997"/>
          </a:xfrm>
          <a:prstGeom prst="rect">
            <a:avLst/>
          </a:prstGeom>
          <a:noFill/>
        </p:spPr>
        <p:txBody>
          <a:bodyPr wrap="square" rtlCol="0">
            <a:spAutoFit/>
          </a:bodyPr>
          <a:lstStyle/>
          <a:p>
            <a:pPr algn="ctr"/>
            <a:r>
              <a:rPr lang="fr-FR" sz="1600" i="1" dirty="0"/>
              <a:t>Les chalets d’angle seront proposés dans un second temps.</a:t>
            </a:r>
          </a:p>
          <a:p>
            <a:pPr algn="ctr"/>
            <a:r>
              <a:rPr lang="fr-FR" sz="1600" i="1" dirty="0"/>
              <a:t>Seront prioritaires les chalets partagés par deux exposants sur la période du 28 novembre et 28 décembre.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24cf155bcc4_0_108" descr="Une image contenant texte, capture d’écran, nourriture&#10;&#10;Description générée automatiquement"/>
          <p:cNvPicPr preferRelativeResize="0"/>
          <p:nvPr/>
        </p:nvPicPr>
        <p:blipFill rotWithShape="1">
          <a:blip r:embed="rId3">
            <a:alphaModFix/>
          </a:blip>
          <a:srcRect t="51666" b="-1851"/>
          <a:stretch/>
        </p:blipFill>
        <p:spPr>
          <a:xfrm>
            <a:off x="0" y="3759200"/>
            <a:ext cx="12192000" cy="3441701"/>
          </a:xfrm>
          <a:prstGeom prst="rect">
            <a:avLst/>
          </a:prstGeom>
          <a:noFill/>
          <a:ln>
            <a:noFill/>
          </a:ln>
        </p:spPr>
      </p:pic>
      <p:sp>
        <p:nvSpPr>
          <p:cNvPr id="197" name="Google Shape;197;g24cf155bcc4_0_108"/>
          <p:cNvSpPr txBox="1">
            <a:spLocks noGrp="1"/>
          </p:cNvSpPr>
          <p:nvPr>
            <p:ph type="title"/>
          </p:nvPr>
        </p:nvSpPr>
        <p:spPr>
          <a:xfrm>
            <a:off x="0" y="2032013"/>
            <a:ext cx="5935530" cy="588753"/>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Autofit/>
          </a:bodyPr>
          <a:lstStyle/>
          <a:p>
            <a:pPr algn="ctr">
              <a:lnSpc>
                <a:spcPct val="100000"/>
              </a:lnSpc>
              <a:spcBef>
                <a:spcPts val="1200"/>
              </a:spcBef>
              <a:buClr>
                <a:srgbClr val="000000"/>
              </a:buClr>
              <a:buSzTx/>
              <a:defRPr/>
            </a:pPr>
            <a:r>
              <a:rPr lang="fr-FR" sz="2400" b="1" dirty="0">
                <a:solidFill>
                  <a:schemeClr val="lt1"/>
                </a:solidFill>
              </a:rPr>
              <a:t>Tarifs du chalet de type “idées cadeaux” </a:t>
            </a:r>
            <a:br>
              <a:rPr lang="fr-FR" sz="2800" b="1" dirty="0">
                <a:solidFill>
                  <a:schemeClr val="lt1"/>
                </a:solidFill>
              </a:rPr>
            </a:br>
            <a:r>
              <a:rPr lang="fr-FR" sz="2800" b="1" dirty="0">
                <a:solidFill>
                  <a:schemeClr val="lt1"/>
                </a:solidFill>
              </a:rPr>
              <a:t>CHOIX N°2</a:t>
            </a:r>
            <a:br>
              <a:rPr lang="fr-FR" sz="2800" b="1" dirty="0">
                <a:solidFill>
                  <a:schemeClr val="lt1"/>
                </a:solidFill>
              </a:rPr>
            </a:br>
            <a:r>
              <a:rPr lang="fr-FR" sz="1800" b="1" i="1" dirty="0">
                <a:solidFill>
                  <a:srgbClr val="C00000"/>
                </a:solidFill>
                <a:highlight>
                  <a:srgbClr val="C0C0C0"/>
                </a:highlight>
              </a:rPr>
              <a:t>En cas d’indisponibilité de la période choisie en premier lieu, souhaitez-vous proposer un second choix à la commission de sélection ? Si oui, merci de compléter le tableau suivant</a:t>
            </a:r>
            <a:r>
              <a:rPr lang="fr-FR" sz="1000" b="1" i="1" dirty="0">
                <a:solidFill>
                  <a:srgbClr val="C00000"/>
                </a:solidFill>
                <a:highlight>
                  <a:srgbClr val="C0C0C0"/>
                </a:highlight>
              </a:rPr>
              <a:t>.</a:t>
            </a:r>
            <a:br>
              <a:rPr lang="fr-FR" sz="1800" b="1" dirty="0">
                <a:solidFill>
                  <a:schemeClr val="lt1"/>
                </a:solidFill>
              </a:rPr>
            </a:br>
            <a:br>
              <a:rPr lang="fr-FR" sz="1800" b="1" dirty="0">
                <a:solidFill>
                  <a:schemeClr val="lt1"/>
                </a:solidFill>
              </a:rPr>
            </a:br>
            <a:br>
              <a:rPr kumimoji="0" lang="fr-FR" sz="300" b="1" i="0" u="none" strike="noStrike" kern="0" cap="none" spc="0" normalizeH="0" baseline="0" noProof="0" dirty="0">
                <a:ln>
                  <a:noFill/>
                </a:ln>
                <a:solidFill>
                  <a:srgbClr val="FFFFFF"/>
                </a:solidFill>
                <a:effectLst/>
                <a:uLnTx/>
                <a:uFillTx/>
                <a:latin typeface="Arial"/>
                <a:cs typeface="Arial"/>
                <a:sym typeface="Arial"/>
              </a:rPr>
            </a:br>
            <a:endParaRPr sz="1000" b="1" dirty="0">
              <a:solidFill>
                <a:schemeClr val="lt1"/>
              </a:solidFill>
            </a:endParaRPr>
          </a:p>
          <a:p>
            <a:pPr marL="0" lvl="0" indent="0" algn="l" rtl="0">
              <a:spcBef>
                <a:spcPts val="1000"/>
              </a:spcBef>
              <a:spcAft>
                <a:spcPts val="0"/>
              </a:spcAft>
              <a:buClr>
                <a:schemeClr val="dk1"/>
              </a:buClr>
              <a:buSzPct val="125000"/>
              <a:buFont typeface="Arial"/>
              <a:buNone/>
            </a:pPr>
            <a:endParaRPr sz="1000" b="1" dirty="0">
              <a:solidFill>
                <a:schemeClr val="lt1"/>
              </a:solidFill>
            </a:endParaRPr>
          </a:p>
          <a:p>
            <a:pPr marL="0" lvl="0" indent="0" algn="l" rtl="0">
              <a:spcBef>
                <a:spcPts val="500"/>
              </a:spcBef>
              <a:spcAft>
                <a:spcPts val="0"/>
              </a:spcAft>
              <a:buNone/>
            </a:pPr>
            <a:endParaRPr lang="fr-FR" sz="600" dirty="0">
              <a:solidFill>
                <a:schemeClr val="lt1"/>
              </a:solidFill>
            </a:endParaRPr>
          </a:p>
        </p:txBody>
      </p:sp>
      <p:sp>
        <p:nvSpPr>
          <p:cNvPr id="2" name="ZoneTexte 1">
            <a:extLst>
              <a:ext uri="{FF2B5EF4-FFF2-40B4-BE49-F238E27FC236}">
                <a16:creationId xmlns:a16="http://schemas.microsoft.com/office/drawing/2014/main" id="{EE380469-BB84-22EA-CD15-FFAD3F364075}"/>
              </a:ext>
            </a:extLst>
          </p:cNvPr>
          <p:cNvSpPr txBox="1"/>
          <p:nvPr/>
        </p:nvSpPr>
        <p:spPr>
          <a:xfrm>
            <a:off x="94566" y="2947043"/>
            <a:ext cx="5840963" cy="830997"/>
          </a:xfrm>
          <a:prstGeom prst="rect">
            <a:avLst/>
          </a:prstGeom>
          <a:noFill/>
        </p:spPr>
        <p:txBody>
          <a:bodyPr wrap="square" rtlCol="0">
            <a:spAutoFit/>
          </a:bodyPr>
          <a:lstStyle/>
          <a:p>
            <a:pPr algn="ctr"/>
            <a:r>
              <a:rPr lang="fr-FR" sz="1600" i="1" dirty="0"/>
              <a:t>Les chalets d’angle seront proposés dans un second temps.</a:t>
            </a:r>
          </a:p>
          <a:p>
            <a:pPr algn="ctr"/>
            <a:r>
              <a:rPr lang="fr-FR" sz="1600" i="1" dirty="0"/>
              <a:t>Seront prioritaires les chalets partagés par deux exposants sur la période du 28 novembre et 28 décembre.</a:t>
            </a:r>
          </a:p>
        </p:txBody>
      </p:sp>
      <p:graphicFrame>
        <p:nvGraphicFramePr>
          <p:cNvPr id="4" name="Google Shape;198;g24cf155bcc4_0_108">
            <a:extLst>
              <a:ext uri="{FF2B5EF4-FFF2-40B4-BE49-F238E27FC236}">
                <a16:creationId xmlns:a16="http://schemas.microsoft.com/office/drawing/2014/main" id="{E0C8192A-8191-ACA8-B9B0-2F7A61C610BC}"/>
              </a:ext>
            </a:extLst>
          </p:cNvPr>
          <p:cNvGraphicFramePr/>
          <p:nvPr>
            <p:extLst>
              <p:ext uri="{D42A27DB-BD31-4B8C-83A1-F6EECF244321}">
                <p14:modId xmlns:p14="http://schemas.microsoft.com/office/powerpoint/2010/main" val="3846572567"/>
              </p:ext>
            </p:extLst>
          </p:nvPr>
        </p:nvGraphicFramePr>
        <p:xfrm>
          <a:off x="6256472" y="126329"/>
          <a:ext cx="5635926" cy="3811368"/>
        </p:xfrm>
        <a:graphic>
          <a:graphicData uri="http://schemas.openxmlformats.org/drawingml/2006/table">
            <a:tbl>
              <a:tblPr>
                <a:noFill/>
                <a:tableStyleId>{4E07FA19-6B28-4D80-B87A-3D60224B8E10}</a:tableStyleId>
              </a:tblPr>
              <a:tblGrid>
                <a:gridCol w="2845764">
                  <a:extLst>
                    <a:ext uri="{9D8B030D-6E8A-4147-A177-3AD203B41FA5}">
                      <a16:colId xmlns:a16="http://schemas.microsoft.com/office/drawing/2014/main" val="20000"/>
                    </a:ext>
                  </a:extLst>
                </a:gridCol>
                <a:gridCol w="1624880">
                  <a:extLst>
                    <a:ext uri="{9D8B030D-6E8A-4147-A177-3AD203B41FA5}">
                      <a16:colId xmlns:a16="http://schemas.microsoft.com/office/drawing/2014/main" val="20001"/>
                    </a:ext>
                  </a:extLst>
                </a:gridCol>
                <a:gridCol w="1165282">
                  <a:extLst>
                    <a:ext uri="{9D8B030D-6E8A-4147-A177-3AD203B41FA5}">
                      <a16:colId xmlns:a16="http://schemas.microsoft.com/office/drawing/2014/main" val="1533910217"/>
                    </a:ext>
                  </a:extLst>
                </a:gridCol>
              </a:tblGrid>
              <a:tr h="0">
                <a:tc>
                  <a:txBody>
                    <a:bodyPr/>
                    <a:lstStyle/>
                    <a:p>
                      <a:pPr marL="0" lvl="0" indent="0" algn="ctr" rtl="0">
                        <a:lnSpc>
                          <a:spcPct val="100000"/>
                        </a:lnSpc>
                        <a:spcBef>
                          <a:spcPts val="1200"/>
                        </a:spcBef>
                        <a:spcAft>
                          <a:spcPts val="0"/>
                        </a:spcAft>
                        <a:buNone/>
                      </a:pPr>
                      <a:r>
                        <a:rPr lang="fr-FR" sz="1800" b="1" i="0" dirty="0">
                          <a:solidFill>
                            <a:srgbClr val="FFFFFF"/>
                          </a:solidFill>
                          <a:latin typeface="+mj-lt"/>
                        </a:rPr>
                        <a:t>FORMULES</a:t>
                      </a:r>
                      <a:endParaRPr sz="1800" b="1" i="0" dirty="0">
                        <a:solidFill>
                          <a:srgbClr val="FFFFFF"/>
                        </a:solidFill>
                        <a:latin typeface="+mj-lt"/>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0"/>
                        </a:spcAft>
                        <a:buNone/>
                      </a:pPr>
                      <a:r>
                        <a:rPr lang="fr-FR" sz="1050" b="1" i="0" dirty="0">
                          <a:solidFill>
                            <a:srgbClr val="FFFFFF"/>
                          </a:solidFill>
                          <a:latin typeface="+mj-lt"/>
                        </a:rPr>
                        <a:t>TARIF </a:t>
                      </a:r>
                      <a:endParaRPr sz="1050" b="1" i="0" dirty="0">
                        <a:solidFill>
                          <a:srgbClr val="FFFFFF"/>
                        </a:solidFill>
                        <a:latin typeface="+mj-lt"/>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0"/>
                        </a:spcAft>
                        <a:buNone/>
                      </a:pPr>
                      <a:r>
                        <a:rPr lang="fr-FR" sz="1050" b="1" i="0" dirty="0">
                          <a:solidFill>
                            <a:srgbClr val="FFFFFF"/>
                          </a:solidFill>
                          <a:latin typeface="+mj-lt"/>
                        </a:rPr>
                        <a:t>Formules </a:t>
                      </a:r>
                      <a:r>
                        <a:rPr lang="fr-FR" sz="1050" b="1" i="0">
                          <a:solidFill>
                            <a:srgbClr val="FFFFFF"/>
                          </a:solidFill>
                          <a:latin typeface="+mj-lt"/>
                        </a:rPr>
                        <a:t>souhaitées </a:t>
                      </a:r>
                    </a:p>
                    <a:p>
                      <a:pPr marL="0" lvl="0" indent="0" algn="ctr" rtl="0">
                        <a:lnSpc>
                          <a:spcPct val="100000"/>
                        </a:lnSpc>
                        <a:spcBef>
                          <a:spcPts val="0"/>
                        </a:spcBef>
                        <a:spcAft>
                          <a:spcPts val="0"/>
                        </a:spcAft>
                        <a:buNone/>
                      </a:pPr>
                      <a:r>
                        <a:rPr lang="fr-FR" sz="900" b="1" i="0">
                          <a:solidFill>
                            <a:srgbClr val="FFFFFF"/>
                          </a:solidFill>
                          <a:latin typeface="+mj-lt"/>
                        </a:rPr>
                        <a:t>à cocher </a:t>
                      </a:r>
                      <a:endParaRPr sz="900" b="1" i="0" dirty="0">
                        <a:solidFill>
                          <a:srgbClr val="FFFFFF"/>
                        </a:solidFill>
                        <a:latin typeface="+mj-lt"/>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971108433"/>
                  </a:ext>
                </a:extLst>
              </a:tr>
              <a:tr h="0">
                <a:tc>
                  <a:txBody>
                    <a:bodyPr/>
                    <a:lstStyle/>
                    <a:p>
                      <a:pPr marL="0" lvl="0" indent="0" algn="l" rtl="0">
                        <a:lnSpc>
                          <a:spcPct val="100000"/>
                        </a:lnSpc>
                        <a:spcBef>
                          <a:spcPts val="1200"/>
                        </a:spcBef>
                        <a:spcAft>
                          <a:spcPts val="0"/>
                        </a:spcAft>
                        <a:buNone/>
                      </a:pPr>
                      <a:r>
                        <a:rPr lang="fr-FR" sz="1300" b="1" dirty="0">
                          <a:solidFill>
                            <a:srgbClr val="FFFFFF"/>
                          </a:solidFill>
                        </a:rPr>
                        <a:t>Chalet standard 30 jours </a:t>
                      </a:r>
                    </a:p>
                    <a:p>
                      <a:pPr marL="0" lvl="0" indent="0" algn="l" rtl="0">
                        <a:lnSpc>
                          <a:spcPct val="100000"/>
                        </a:lnSpc>
                        <a:spcBef>
                          <a:spcPts val="1200"/>
                        </a:spcBef>
                        <a:spcAft>
                          <a:spcPts val="0"/>
                        </a:spcAft>
                        <a:buNone/>
                      </a:pPr>
                      <a:r>
                        <a:rPr lang="fr-FR" sz="1100" i="1" dirty="0">
                          <a:solidFill>
                            <a:srgbClr val="FFFFFF"/>
                          </a:solidFill>
                        </a:rPr>
                        <a:t>du 28 novembre au 28 décembre </a:t>
                      </a:r>
                      <a:endParaRPr sz="1100" i="1"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fr-FR" sz="1600" b="1" dirty="0">
                          <a:solidFill>
                            <a:srgbClr val="FFFFFF"/>
                          </a:solidFill>
                        </a:rPr>
                        <a:t>1000€</a:t>
                      </a:r>
                    </a:p>
                    <a:p>
                      <a:pPr marL="0" lvl="0" indent="0" algn="ctr" rtl="0">
                        <a:lnSpc>
                          <a:spcPct val="100000"/>
                        </a:lnSpc>
                        <a:spcBef>
                          <a:spcPts val="1200"/>
                        </a:spcBef>
                        <a:spcAft>
                          <a:spcPts val="0"/>
                        </a:spcAft>
                        <a:buNone/>
                      </a:pPr>
                      <a:r>
                        <a:rPr lang="fr-FR" sz="700" b="1" dirty="0">
                          <a:solidFill>
                            <a:srgbClr val="FFFFFF"/>
                          </a:solidFill>
                        </a:rPr>
                        <a:t>(au lieu de 1100€)</a:t>
                      </a:r>
                      <a:endParaRPr sz="700" b="1"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1200"/>
                        </a:spcBef>
                        <a:spcAft>
                          <a:spcPts val="0"/>
                        </a:spcAft>
                        <a:buNone/>
                      </a:pPr>
                      <a:endParaRPr sz="1400" b="1" dirty="0">
                        <a:solidFill>
                          <a:srgbClr val="FF0000"/>
                        </a:solidFill>
                        <a:highlight>
                          <a:srgbClr val="FFFF00"/>
                        </a:highlight>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6918">
                <a:tc>
                  <a:txBody>
                    <a:bodyPr/>
                    <a:lstStyle/>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lang="fr-FR" sz="1300" b="1" i="0" u="none" strike="noStrike" cap="none" dirty="0">
                          <a:solidFill>
                            <a:srgbClr val="FFFFFF"/>
                          </a:solidFill>
                          <a:latin typeface="Arial"/>
                          <a:cs typeface="Arial"/>
                          <a:sym typeface="Arial"/>
                        </a:rPr>
                        <a:t>Semaine du 28 nov. au 4 dec.</a:t>
                      </a: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fr-FR" sz="1300" dirty="0">
                          <a:solidFill>
                            <a:srgbClr val="FFFFFF"/>
                          </a:solidFill>
                        </a:rPr>
                        <a:t>250€</a:t>
                      </a:r>
                      <a:endParaRPr sz="1300" dirty="0">
                        <a:solidFill>
                          <a:srgbClr val="FFFFFF"/>
                        </a:solidFil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endParaRPr sz="1400" dirty="0">
                        <a:solidFill>
                          <a:srgbClr val="FFFFFF"/>
                        </a:solidFil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313456185"/>
                  </a:ext>
                </a:extLst>
              </a:tr>
              <a:tr h="498505">
                <a:tc>
                  <a:txBody>
                    <a:bodyPr/>
                    <a:lstStyle/>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lang="fr-FR" sz="1300" b="1" i="0" u="none" strike="noStrike" cap="none" dirty="0">
                          <a:solidFill>
                            <a:srgbClr val="FFFFFF"/>
                          </a:solidFill>
                          <a:latin typeface="Arial"/>
                          <a:cs typeface="Arial"/>
                          <a:sym typeface="Arial"/>
                        </a:rPr>
                        <a:t>Semaine du 5 au 11 dec.</a:t>
                      </a: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fr-FR" sz="1300" dirty="0">
                          <a:solidFill>
                            <a:srgbClr val="FFFFFF"/>
                          </a:solidFill>
                        </a:rPr>
                        <a:t>250€</a:t>
                      </a:r>
                      <a:endParaRPr sz="1300" dirty="0">
                        <a:solidFill>
                          <a:srgbClr val="FFFFFF"/>
                        </a:solidFil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endParaRPr sz="1400" dirty="0">
                        <a:solidFill>
                          <a:srgbClr val="FFFFFF"/>
                        </a:solidFil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961881873"/>
                  </a:ext>
                </a:extLst>
              </a:tr>
              <a:tr h="490024">
                <a:tc>
                  <a:txBody>
                    <a:bodyPr/>
                    <a:lstStyle/>
                    <a:p>
                      <a:pPr lvl="1"/>
                      <a:r>
                        <a:rPr lang="fr-FR" sz="1300" b="1" i="0" u="none" strike="noStrike" cap="none" dirty="0">
                          <a:solidFill>
                            <a:srgbClr val="FFFFFF"/>
                          </a:solidFill>
                          <a:latin typeface="Arial"/>
                          <a:cs typeface="Arial"/>
                          <a:sym typeface="Arial"/>
                        </a:rPr>
                        <a:t>Semaine du 12 au 18 dec.</a:t>
                      </a: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fr-FR" sz="1300" dirty="0">
                          <a:solidFill>
                            <a:srgbClr val="FFFFFF"/>
                          </a:solidFill>
                        </a:rPr>
                        <a:t>250€</a:t>
                      </a:r>
                      <a:endParaRPr sz="1300"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endParaRPr lang="fr-FR" sz="1400" b="1" dirty="0">
                        <a:solidFill>
                          <a:srgbClr val="FF0000"/>
                        </a:solidFill>
                        <a:highlight>
                          <a:srgbClr val="FFFF00"/>
                        </a:highlight>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3825">
                <a:tc>
                  <a:txBody>
                    <a:bodyPr/>
                    <a:lstStyle/>
                    <a:p>
                      <a:pPr lvl="1"/>
                      <a:r>
                        <a:rPr lang="fr-FR" sz="1300" b="1" i="0" u="none" strike="noStrike" cap="none" dirty="0">
                          <a:solidFill>
                            <a:srgbClr val="FFFFFF"/>
                          </a:solidFill>
                          <a:latin typeface="Arial"/>
                          <a:cs typeface="Arial"/>
                          <a:sym typeface="Arial"/>
                        </a:rPr>
                        <a:t>Semaine du 19 au 28 dec. </a:t>
                      </a:r>
                      <a:r>
                        <a:rPr lang="fr-FR" sz="1200" b="1" i="0" u="none" strike="noStrike" cap="none" dirty="0">
                          <a:solidFill>
                            <a:srgbClr val="FFFFFF"/>
                          </a:solidFill>
                          <a:latin typeface="Arial"/>
                          <a:cs typeface="Arial"/>
                          <a:sym typeface="Arial"/>
                        </a:rPr>
                        <a:t>(9jours)</a:t>
                      </a:r>
                      <a:endParaRPr lang="fr-FR" sz="1300" b="1" i="0" u="none" strike="noStrike" cap="none" dirty="0">
                        <a:solidFill>
                          <a:srgbClr val="FFFFFF"/>
                        </a:solidFill>
                        <a:latin typeface="Arial"/>
                        <a:cs typeface="Arial"/>
                        <a:sym typeface="Aria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r>
                        <a:rPr kumimoji="0" lang="fr-FR" sz="1300" b="0" i="0" u="none" strike="noStrike" kern="0" cap="none" spc="0" normalizeH="0" baseline="0" noProof="0" dirty="0">
                          <a:ln>
                            <a:noFill/>
                          </a:ln>
                          <a:solidFill>
                            <a:srgbClr val="FFFFFF"/>
                          </a:solidFill>
                          <a:effectLst/>
                          <a:uLnTx/>
                          <a:uFillTx/>
                          <a:latin typeface="Arial"/>
                          <a:cs typeface="Arial"/>
                          <a:sym typeface="Arial"/>
                        </a:rPr>
                        <a:t>350€</a:t>
                      </a: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cs typeface="Arial"/>
                        <a:sym typeface="Arial"/>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3825">
                <a:tc>
                  <a:txBody>
                    <a:bodyPr/>
                    <a:lstStyle/>
                    <a:p>
                      <a:pPr lvl="1" algn="ctr"/>
                      <a:r>
                        <a:rPr lang="fr-FR" sz="1100" b="1" i="0" u="none" strike="noStrike" cap="none" dirty="0">
                          <a:solidFill>
                            <a:srgbClr val="FFFFFF"/>
                          </a:solidFill>
                          <a:latin typeface="Arial"/>
                          <a:cs typeface="Arial"/>
                          <a:sym typeface="Arial"/>
                        </a:rPr>
                        <a:t>MONTANT TOTAL SOUHAITE</a:t>
                      </a: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r>
                        <a:rPr lang="fr-FR" sz="700" b="1" i="0" u="none" strike="noStrike" cap="none" dirty="0">
                          <a:solidFill>
                            <a:srgbClr val="FF0000"/>
                          </a:solidFill>
                          <a:highlight>
                            <a:srgbClr val="FFFF00"/>
                          </a:highlight>
                          <a:latin typeface="Arial"/>
                          <a:cs typeface="Arial"/>
                          <a:sym typeface="Arial"/>
                        </a:rPr>
                        <a:t>Merci d’inscrire le montant correspondant à votre demande</a:t>
                      </a:r>
                    </a:p>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endParaRPr kumimoji="0" lang="fr-FR" sz="800" b="0" i="0" u="none" strike="noStrike" kern="0" cap="none" spc="0" normalizeH="0" baseline="0" noProof="0" dirty="0">
                        <a:ln>
                          <a:noFill/>
                        </a:ln>
                        <a:solidFill>
                          <a:srgbClr val="FFFFFF"/>
                        </a:solidFill>
                        <a:effectLst/>
                        <a:uLnTx/>
                        <a:uFillTx/>
                        <a:latin typeface="Arial"/>
                        <a:cs typeface="Arial"/>
                        <a:sym typeface="Aria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cs typeface="Arial"/>
                        <a:sym typeface="Arial"/>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2803124467"/>
                  </a:ext>
                </a:extLst>
              </a:tr>
            </a:tbl>
          </a:graphicData>
        </a:graphic>
      </p:graphicFrame>
    </p:spTree>
    <p:extLst>
      <p:ext uri="{BB962C8B-B14F-4D97-AF65-F5344CB8AC3E}">
        <p14:creationId xmlns:p14="http://schemas.microsoft.com/office/powerpoint/2010/main" val="247394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a:spLocks noGrp="1"/>
          </p:cNvSpPr>
          <p:nvPr>
            <p:ph type="title"/>
          </p:nvPr>
        </p:nvSpPr>
        <p:spPr>
          <a:xfrm>
            <a:off x="1651427" y="85157"/>
            <a:ext cx="7289119" cy="67729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0000"/>
              <a:buFont typeface="Calibri"/>
              <a:buNone/>
            </a:pPr>
            <a:r>
              <a:rPr lang="fr-FR" sz="4000" dirty="0">
                <a:solidFill>
                  <a:schemeClr val="lt1"/>
                </a:solidFill>
                <a:latin typeface="Arial"/>
                <a:ea typeface="Arial"/>
                <a:cs typeface="Arial"/>
                <a:sym typeface="Arial"/>
              </a:rPr>
              <a:t>IDENTIFICATION DU CANDIDAT  </a:t>
            </a:r>
            <a:endParaRPr sz="4000" dirty="0">
              <a:solidFill>
                <a:schemeClr val="lt1"/>
              </a:solidFill>
              <a:latin typeface="Arial"/>
              <a:ea typeface="Arial"/>
              <a:cs typeface="Arial"/>
              <a:sym typeface="Arial"/>
            </a:endParaRPr>
          </a:p>
        </p:txBody>
      </p:sp>
      <p:sp>
        <p:nvSpPr>
          <p:cNvPr id="240" name="Google Shape;240;p3"/>
          <p:cNvSpPr txBox="1">
            <a:spLocks noGrp="1"/>
          </p:cNvSpPr>
          <p:nvPr>
            <p:ph type="body" idx="1"/>
          </p:nvPr>
        </p:nvSpPr>
        <p:spPr>
          <a:xfrm>
            <a:off x="146304" y="555242"/>
            <a:ext cx="12045696" cy="5909270"/>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chemeClr val="lt1"/>
              </a:buClr>
              <a:buSzPts val="2400"/>
              <a:buFont typeface="Arial"/>
              <a:buNone/>
            </a:pPr>
            <a:r>
              <a:rPr lang="fr-FR" sz="2000" b="1" i="0" u="none" strike="noStrike" cap="none" dirty="0">
                <a:solidFill>
                  <a:schemeClr val="lt1"/>
                </a:solidFill>
              </a:rPr>
              <a:t>Nom, Prénom : </a:t>
            </a:r>
          </a:p>
          <a:p>
            <a:pPr marL="0" marR="0" lvl="0" indent="0" algn="l" rtl="0">
              <a:lnSpc>
                <a:spcPct val="150000"/>
              </a:lnSpc>
              <a:spcBef>
                <a:spcPts val="0"/>
              </a:spcBef>
              <a:spcAft>
                <a:spcPts val="0"/>
              </a:spcAft>
              <a:buClr>
                <a:schemeClr val="lt1"/>
              </a:buClr>
              <a:buSzPts val="2400"/>
              <a:buFont typeface="Arial"/>
              <a:buNone/>
            </a:pPr>
            <a:r>
              <a:rPr lang="fr-FR" sz="2000" b="1" i="0" u="none" strike="noStrike" cap="none" dirty="0">
                <a:solidFill>
                  <a:schemeClr val="lt1"/>
                </a:solidFill>
              </a:rPr>
              <a:t>Date de naissance :	     </a:t>
            </a:r>
            <a:endParaRPr sz="2000" b="1" i="0" u="none" strike="noStrike" cap="none" dirty="0">
              <a:solidFill>
                <a:schemeClr val="lt1"/>
              </a:solidFill>
            </a:endParaRPr>
          </a:p>
          <a:p>
            <a:pPr marL="0" marR="0" lvl="0" indent="0" algn="l" rtl="0">
              <a:lnSpc>
                <a:spcPct val="150000"/>
              </a:lnSpc>
              <a:spcBef>
                <a:spcPts val="0"/>
              </a:spcBef>
              <a:spcAft>
                <a:spcPts val="0"/>
              </a:spcAft>
              <a:buClr>
                <a:schemeClr val="lt1"/>
              </a:buClr>
              <a:buSzPts val="2400"/>
              <a:buFont typeface="Arial"/>
              <a:buNone/>
            </a:pPr>
            <a:r>
              <a:rPr lang="fr-FR" sz="2000" b="1" i="0" u="none" strike="noStrike" cap="none" dirty="0">
                <a:solidFill>
                  <a:schemeClr val="lt1"/>
                </a:solidFill>
              </a:rPr>
              <a:t>Adresse : n°	                                 </a:t>
            </a:r>
            <a:endParaRPr sz="2400" b="1" dirty="0"/>
          </a:p>
          <a:p>
            <a:pPr marL="0" marR="0" lvl="0" indent="0" algn="l" rtl="0">
              <a:lnSpc>
                <a:spcPct val="150000"/>
              </a:lnSpc>
              <a:spcBef>
                <a:spcPts val="0"/>
              </a:spcBef>
              <a:spcAft>
                <a:spcPts val="0"/>
              </a:spcAft>
              <a:buClr>
                <a:schemeClr val="lt1"/>
              </a:buClr>
              <a:buSzPts val="2400"/>
              <a:buFont typeface="Arial"/>
              <a:buNone/>
            </a:pPr>
            <a:r>
              <a:rPr lang="fr-FR" sz="2000" b="1" i="0" u="none" strike="noStrike" cap="none" dirty="0">
                <a:solidFill>
                  <a:schemeClr val="lt1"/>
                </a:solidFill>
              </a:rPr>
              <a:t>Code postal, Ville :                                                   	</a:t>
            </a:r>
            <a:endParaRPr sz="2400" b="1" dirty="0"/>
          </a:p>
          <a:p>
            <a:pPr marL="0" indent="0">
              <a:lnSpc>
                <a:spcPct val="150000"/>
              </a:lnSpc>
              <a:spcBef>
                <a:spcPts val="0"/>
              </a:spcBef>
              <a:buSzPts val="2400"/>
              <a:buNone/>
            </a:pPr>
            <a:r>
              <a:rPr lang="fr-FR" sz="2000" b="1" dirty="0">
                <a:solidFill>
                  <a:schemeClr val="lt1"/>
                </a:solidFill>
              </a:rPr>
              <a:t>Téléphone Portable :	</a:t>
            </a:r>
          </a:p>
          <a:p>
            <a:pPr marL="0" marR="0" lvl="0" indent="0" algn="l" rtl="0">
              <a:lnSpc>
                <a:spcPct val="150000"/>
              </a:lnSpc>
              <a:spcBef>
                <a:spcPts val="0"/>
              </a:spcBef>
              <a:spcAft>
                <a:spcPts val="0"/>
              </a:spcAft>
              <a:buClr>
                <a:schemeClr val="dk1"/>
              </a:buClr>
              <a:buSzPts val="2400"/>
              <a:buFont typeface="Arial"/>
              <a:buNone/>
            </a:pPr>
            <a:r>
              <a:rPr lang="fr-FR" sz="2000" b="1" i="0" u="none" strike="noStrike" cap="none" dirty="0">
                <a:solidFill>
                  <a:schemeClr val="lt1"/>
                </a:solidFill>
              </a:rPr>
              <a:t>Email :</a:t>
            </a:r>
            <a:endParaRPr sz="2000" b="1" i="0" u="none" strike="noStrike" cap="none" dirty="0">
              <a:solidFill>
                <a:schemeClr val="lt1"/>
              </a:solidFill>
            </a:endParaRPr>
          </a:p>
          <a:p>
            <a:pPr marL="0" indent="0">
              <a:lnSpc>
                <a:spcPct val="150000"/>
              </a:lnSpc>
              <a:spcBef>
                <a:spcPts val="0"/>
              </a:spcBef>
              <a:buClr>
                <a:schemeClr val="lt1"/>
              </a:buClr>
              <a:buSzPts val="2400"/>
              <a:buNone/>
            </a:pPr>
            <a:r>
              <a:rPr lang="fr-FR" sz="2000" b="1" u="none" strike="noStrike" cap="none" dirty="0">
                <a:solidFill>
                  <a:schemeClr val="lt1"/>
                </a:solidFill>
                <a:latin typeface="Calibri"/>
                <a:ea typeface="Calibri"/>
                <a:cs typeface="Calibri"/>
                <a:sym typeface="Calibri"/>
              </a:rPr>
              <a:t>Nom de l’entreprise :</a:t>
            </a:r>
          </a:p>
          <a:p>
            <a:pPr marL="0" indent="0">
              <a:lnSpc>
                <a:spcPct val="150000"/>
              </a:lnSpc>
              <a:spcBef>
                <a:spcPts val="0"/>
              </a:spcBef>
              <a:buClr>
                <a:schemeClr val="lt1"/>
              </a:buClr>
              <a:buSzPts val="2400"/>
              <a:buNone/>
            </a:pPr>
            <a:r>
              <a:rPr lang="fr-FR" sz="2000" b="1" i="0" u="none" strike="noStrike" cap="none" dirty="0">
                <a:solidFill>
                  <a:schemeClr val="lt1"/>
                </a:solidFill>
                <a:latin typeface="Calibri"/>
                <a:ea typeface="Calibri"/>
                <a:cs typeface="Calibri"/>
                <a:sym typeface="Calibri"/>
              </a:rPr>
              <a:t>Raison sociale :</a:t>
            </a:r>
            <a:endParaRPr lang="fr-FR" sz="2000" b="1" u="none" strike="noStrike" cap="none" dirty="0">
              <a:solidFill>
                <a:schemeClr val="lt1"/>
              </a:solidFill>
              <a:latin typeface="Calibri"/>
              <a:ea typeface="Calibri"/>
              <a:cs typeface="Calibri"/>
              <a:sym typeface="Calibri"/>
            </a:endParaRPr>
          </a:p>
          <a:p>
            <a:pPr marL="0" indent="0">
              <a:lnSpc>
                <a:spcPct val="150000"/>
              </a:lnSpc>
              <a:spcBef>
                <a:spcPts val="0"/>
              </a:spcBef>
              <a:buClr>
                <a:schemeClr val="lt1"/>
              </a:buClr>
              <a:buSzPts val="2400"/>
              <a:buNone/>
            </a:pPr>
            <a:r>
              <a:rPr lang="fr-FR" sz="2000" b="1" i="1" u="none" strike="noStrike" cap="none" dirty="0">
                <a:solidFill>
                  <a:schemeClr val="lt1"/>
                </a:solidFill>
                <a:latin typeface="Calibri"/>
                <a:ea typeface="Calibri"/>
                <a:cs typeface="Calibri"/>
                <a:sym typeface="Calibri"/>
              </a:rPr>
              <a:t>Adresse professionnelle </a:t>
            </a:r>
            <a:r>
              <a:rPr lang="fr-FR" sz="1400" b="0" i="1" u="none" strike="noStrike" cap="none" dirty="0">
                <a:solidFill>
                  <a:schemeClr val="lt1"/>
                </a:solidFill>
                <a:latin typeface="Calibri"/>
                <a:ea typeface="Calibri"/>
                <a:cs typeface="Calibri"/>
                <a:sym typeface="Calibri"/>
              </a:rPr>
              <a:t>(si différente de l’adresse personnelle) </a:t>
            </a:r>
            <a:r>
              <a:rPr lang="fr-FR" sz="2000" b="1" i="1" u="none" strike="noStrike" cap="none" dirty="0">
                <a:solidFill>
                  <a:schemeClr val="lt1"/>
                </a:solidFill>
                <a:latin typeface="Calibri"/>
                <a:ea typeface="Calibri"/>
                <a:cs typeface="Calibri"/>
                <a:sym typeface="Calibri"/>
              </a:rPr>
              <a:t>:</a:t>
            </a:r>
          </a:p>
          <a:p>
            <a:pPr marL="0" indent="0">
              <a:lnSpc>
                <a:spcPct val="150000"/>
              </a:lnSpc>
              <a:spcBef>
                <a:spcPts val="0"/>
              </a:spcBef>
              <a:buClr>
                <a:schemeClr val="lt1"/>
              </a:buClr>
              <a:buSzPts val="2400"/>
              <a:buNone/>
            </a:pPr>
            <a:r>
              <a:rPr lang="fr-FR" sz="2000" b="1" dirty="0">
                <a:solidFill>
                  <a:schemeClr val="lt1"/>
                </a:solidFill>
              </a:rPr>
              <a:t>Années de participation au marché de noël d’Ajaccio (si oui précisez) : </a:t>
            </a:r>
          </a:p>
          <a:p>
            <a:pPr marL="0" indent="0">
              <a:lnSpc>
                <a:spcPct val="150000"/>
              </a:lnSpc>
              <a:spcBef>
                <a:spcPts val="0"/>
              </a:spcBef>
              <a:buClr>
                <a:schemeClr val="lt1"/>
              </a:buClr>
              <a:buSzPts val="2400"/>
              <a:buNone/>
            </a:pPr>
            <a:r>
              <a:rPr lang="fr-FR" sz="2400" b="1" dirty="0">
                <a:solidFill>
                  <a:schemeClr val="tx1"/>
                </a:solidFill>
              </a:rPr>
              <a:t>NOM D’ENSEIGNE PROPOSÉ :</a:t>
            </a:r>
          </a:p>
          <a:p>
            <a:pPr marL="0" indent="0">
              <a:lnSpc>
                <a:spcPct val="150000"/>
              </a:lnSpc>
              <a:spcBef>
                <a:spcPts val="0"/>
              </a:spcBef>
              <a:buClr>
                <a:schemeClr val="lt1"/>
              </a:buClr>
              <a:buSzPts val="2400"/>
              <a:buNone/>
            </a:pPr>
            <a:endParaRPr lang="fr-FR" sz="2400" i="1" dirty="0"/>
          </a:p>
        </p:txBody>
      </p:sp>
      <p:sp>
        <p:nvSpPr>
          <p:cNvPr id="4" name="ZoneTexte 3">
            <a:extLst>
              <a:ext uri="{FF2B5EF4-FFF2-40B4-BE49-F238E27FC236}">
                <a16:creationId xmlns:a16="http://schemas.microsoft.com/office/drawing/2014/main" id="{D6F9983E-8B31-64FA-3EDE-04C6FAE7FB73}"/>
              </a:ext>
            </a:extLst>
          </p:cNvPr>
          <p:cNvSpPr txBox="1"/>
          <p:nvPr/>
        </p:nvSpPr>
        <p:spPr>
          <a:xfrm>
            <a:off x="146304" y="5827419"/>
            <a:ext cx="8794242" cy="930511"/>
          </a:xfrm>
          <a:prstGeom prst="rect">
            <a:avLst/>
          </a:prstGeom>
          <a:noFill/>
        </p:spPr>
        <p:txBody>
          <a:bodyPr wrap="square">
            <a:spAutoFit/>
          </a:bodyPr>
          <a:lstStyle/>
          <a:p>
            <a:pPr marL="0" marR="0" lvl="0" indent="0" rtl="0">
              <a:lnSpc>
                <a:spcPct val="90000"/>
              </a:lnSpc>
              <a:spcBef>
                <a:spcPts val="0"/>
              </a:spcBef>
              <a:spcAft>
                <a:spcPts val="0"/>
              </a:spcAft>
              <a:buNone/>
            </a:pPr>
            <a:endParaRPr lang="fr-FR" sz="1050" b="1" i="0" u="none" strike="noStrike" cap="none" dirty="0">
              <a:solidFill>
                <a:schemeClr val="tx1"/>
              </a:solidFill>
              <a:latin typeface="+mj-lt"/>
              <a:ea typeface="Calibri"/>
              <a:cs typeface="Calibri"/>
              <a:sym typeface="Calibri"/>
            </a:endParaRPr>
          </a:p>
          <a:p>
            <a:pPr marL="0" marR="0" lvl="0" indent="0" rtl="0">
              <a:lnSpc>
                <a:spcPct val="90000"/>
              </a:lnSpc>
              <a:spcBef>
                <a:spcPts val="0"/>
              </a:spcBef>
              <a:spcAft>
                <a:spcPts val="0"/>
              </a:spcAft>
              <a:buNone/>
            </a:pPr>
            <a:r>
              <a:rPr lang="fr-FR" sz="1050" b="1" i="0" u="none" strike="noStrike" cap="none" dirty="0">
                <a:solidFill>
                  <a:schemeClr val="tx1"/>
                </a:solidFill>
                <a:latin typeface="+mj-lt"/>
                <a:ea typeface="Calibri"/>
                <a:cs typeface="Calibri"/>
                <a:sym typeface="Calibri"/>
              </a:rPr>
              <a:t>Si votre dossier de candidature est retenu, une enseigne sera fabriquée et posée sur votre chalet.</a:t>
            </a:r>
            <a:endParaRPr lang="fr-FR" sz="500" b="1" dirty="0">
              <a:solidFill>
                <a:schemeClr val="tx1"/>
              </a:solidFill>
              <a:latin typeface="+mj-lt"/>
            </a:endParaRPr>
          </a:p>
          <a:p>
            <a:pPr marL="0" marR="0" lvl="0" indent="0" rtl="0">
              <a:lnSpc>
                <a:spcPct val="90000"/>
              </a:lnSpc>
              <a:spcBef>
                <a:spcPts val="1000"/>
              </a:spcBef>
              <a:spcAft>
                <a:spcPts val="0"/>
              </a:spcAft>
              <a:buNone/>
            </a:pPr>
            <a:r>
              <a:rPr lang="fr-FR" sz="1050" b="1" i="0" u="none" strike="noStrike" cap="none" dirty="0">
                <a:solidFill>
                  <a:schemeClr val="tx1"/>
                </a:solidFill>
                <a:latin typeface="+mj-lt"/>
                <a:ea typeface="Calibri"/>
                <a:cs typeface="Calibri"/>
                <a:sym typeface="Calibri"/>
              </a:rPr>
              <a:t>Le nom doit être en lien avec les produits proposés afin que les visiteurs puissent retrouver ce chalet de manière intuitive. </a:t>
            </a:r>
          </a:p>
          <a:p>
            <a:pPr marL="0" marR="0" lvl="0" indent="0" rtl="0">
              <a:lnSpc>
                <a:spcPct val="90000"/>
              </a:lnSpc>
              <a:spcBef>
                <a:spcPts val="1000"/>
              </a:spcBef>
              <a:spcAft>
                <a:spcPts val="0"/>
              </a:spcAft>
              <a:buNone/>
            </a:pPr>
            <a:r>
              <a:rPr lang="fr-FR" sz="1050" b="1" i="0" u="none" strike="noStrike" cap="none" dirty="0">
                <a:solidFill>
                  <a:schemeClr val="tx1"/>
                </a:solidFill>
                <a:latin typeface="+mj-lt"/>
                <a:ea typeface="Calibri"/>
                <a:cs typeface="Calibri"/>
                <a:sym typeface="Calibri"/>
              </a:rPr>
              <a:t>L’univers de Noël est à privilégier</a:t>
            </a:r>
            <a:r>
              <a:rPr lang="fr-FR" sz="1050" b="1" dirty="0">
                <a:solidFill>
                  <a:schemeClr val="tx1"/>
                </a:solidFill>
                <a:latin typeface="+mj-lt"/>
                <a:ea typeface="Calibri"/>
                <a:cs typeface="Calibri"/>
                <a:sym typeface="Calibri"/>
              </a:rPr>
              <a:t>.</a:t>
            </a:r>
            <a:r>
              <a:rPr lang="fr-FR" sz="500" b="1" dirty="0">
                <a:solidFill>
                  <a:schemeClr val="tx1"/>
                </a:solidFill>
                <a:latin typeface="+mj-lt"/>
                <a:ea typeface="Calibri"/>
              </a:rPr>
              <a:t>  </a:t>
            </a:r>
            <a:r>
              <a:rPr lang="fr-FR" sz="1050" b="1" i="0" u="none" strike="noStrike" cap="none" dirty="0">
                <a:solidFill>
                  <a:schemeClr val="tx1"/>
                </a:solidFill>
                <a:latin typeface="+mj-lt"/>
                <a:ea typeface="Calibri"/>
                <a:cs typeface="Calibri"/>
                <a:sym typeface="Calibri"/>
              </a:rPr>
              <a:t>Cette proposition d’enseigne est soumise à l’approbation d</a:t>
            </a:r>
            <a:r>
              <a:rPr lang="fr-FR" sz="1050" b="1" dirty="0">
                <a:solidFill>
                  <a:schemeClr val="tx1"/>
                </a:solidFill>
                <a:latin typeface="+mj-lt"/>
                <a:ea typeface="Calibri"/>
                <a:cs typeface="Calibri"/>
                <a:sym typeface="Calibri"/>
              </a:rPr>
              <a:t>u jury</a:t>
            </a:r>
            <a:r>
              <a:rPr lang="fr-FR" sz="1050" b="1" i="0" u="none" strike="noStrike" cap="none" dirty="0">
                <a:solidFill>
                  <a:schemeClr val="tx1"/>
                </a:solidFill>
                <a:latin typeface="+mj-lt"/>
                <a:ea typeface="Calibri"/>
                <a:cs typeface="Calibri"/>
                <a:sym typeface="Calibri"/>
              </a:rPr>
              <a:t>, notamment en cas de doublons. </a:t>
            </a:r>
            <a:endParaRPr lang="fr-FR" sz="500" b="1" dirty="0">
              <a:solidFill>
                <a:schemeClr val="tx1"/>
              </a:solidFill>
              <a:latin typeface="+mj-lt"/>
            </a:endParaRPr>
          </a:p>
        </p:txBody>
      </p:sp>
      <p:sp>
        <p:nvSpPr>
          <p:cNvPr id="5" name="Rectangle 4">
            <a:extLst>
              <a:ext uri="{FF2B5EF4-FFF2-40B4-BE49-F238E27FC236}">
                <a16:creationId xmlns:a16="http://schemas.microsoft.com/office/drawing/2014/main" id="{C608E08B-9241-B5B4-A54C-828CB328BABB}"/>
              </a:ext>
            </a:extLst>
          </p:cNvPr>
          <p:cNvSpPr/>
          <p:nvPr/>
        </p:nvSpPr>
        <p:spPr>
          <a:xfrm>
            <a:off x="146304" y="5305245"/>
            <a:ext cx="9838205" cy="148827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E0FA9364-59F6-726A-273D-F6E0A46BE2E6}"/>
              </a:ext>
            </a:extLst>
          </p:cNvPr>
          <p:cNvSpPr/>
          <p:nvPr/>
        </p:nvSpPr>
        <p:spPr>
          <a:xfrm>
            <a:off x="9144000" y="107838"/>
            <a:ext cx="2979334" cy="89480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b="1" dirty="0">
                <a:solidFill>
                  <a:schemeClr val="tx1"/>
                </a:solidFill>
              </a:rPr>
              <a:t>Diapositive à dupliquer si 2 exposants souhaitent candidater sur un même chalet partagé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
          <p:cNvSpPr txBox="1">
            <a:spLocks noGrp="1"/>
          </p:cNvSpPr>
          <p:nvPr>
            <p:ph type="title"/>
          </p:nvPr>
        </p:nvSpPr>
        <p:spPr>
          <a:xfrm>
            <a:off x="2175857" y="-210961"/>
            <a:ext cx="1110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fr-FR" dirty="0">
                <a:solidFill>
                  <a:schemeClr val="lt1"/>
                </a:solidFill>
              </a:rPr>
              <a:t>D</a:t>
            </a:r>
            <a:r>
              <a:rPr lang="fr-FR" dirty="0">
                <a:solidFill>
                  <a:schemeClr val="lt1"/>
                </a:solidFill>
                <a:latin typeface="Calibri"/>
                <a:ea typeface="Calibri"/>
                <a:cs typeface="Calibri"/>
                <a:sym typeface="Calibri"/>
              </a:rPr>
              <a:t>escription de la proposition: </a:t>
            </a:r>
            <a:endParaRPr dirty="0"/>
          </a:p>
        </p:txBody>
      </p:sp>
      <p:sp>
        <p:nvSpPr>
          <p:cNvPr id="253" name="Google Shape;253;p5"/>
          <p:cNvSpPr txBox="1">
            <a:spLocks noGrp="1"/>
          </p:cNvSpPr>
          <p:nvPr>
            <p:ph type="body" idx="1"/>
          </p:nvPr>
        </p:nvSpPr>
        <p:spPr>
          <a:xfrm>
            <a:off x="96288" y="991265"/>
            <a:ext cx="11592504" cy="508164"/>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ts val="2400"/>
              <a:buNone/>
            </a:pPr>
            <a:r>
              <a:rPr lang="fr-FR" sz="1400" b="1" dirty="0">
                <a:solidFill>
                  <a:schemeClr val="lt1"/>
                </a:solidFill>
                <a:latin typeface="Arial"/>
                <a:ea typeface="Arial"/>
                <a:cs typeface="Arial"/>
                <a:sym typeface="Arial"/>
              </a:rPr>
              <a:t>Merci d’inscrire la totalité des produits qui seront exposés et de joindre obligatoirement au minimum 1 photo de votre produit. </a:t>
            </a:r>
          </a:p>
          <a:p>
            <a:pPr marL="0" lvl="0" indent="0" algn="ctr" rtl="0">
              <a:lnSpc>
                <a:spcPct val="90000"/>
              </a:lnSpc>
              <a:spcBef>
                <a:spcPts val="0"/>
              </a:spcBef>
              <a:spcAft>
                <a:spcPts val="0"/>
              </a:spcAft>
              <a:buClr>
                <a:schemeClr val="lt1"/>
              </a:buClr>
              <a:buSzPts val="2400"/>
              <a:buNone/>
            </a:pPr>
            <a:r>
              <a:rPr lang="fr-FR" sz="1400" b="1" dirty="0">
                <a:solidFill>
                  <a:schemeClr val="lt1"/>
                </a:solidFill>
                <a:latin typeface="Arial"/>
                <a:ea typeface="Arial"/>
                <a:cs typeface="Arial"/>
                <a:sym typeface="Arial"/>
              </a:rPr>
              <a:t>Tout produit ne figurant pas dans cette liste et n’ayant pas été soumis au comité de sélection, pourra être retiré sur demande de l’organisation.</a:t>
            </a:r>
          </a:p>
          <a:p>
            <a:pPr marL="0" lvl="0" indent="0" algn="ctr" rtl="0">
              <a:lnSpc>
                <a:spcPct val="90000"/>
              </a:lnSpc>
              <a:spcBef>
                <a:spcPts val="1000"/>
              </a:spcBef>
              <a:spcAft>
                <a:spcPts val="0"/>
              </a:spcAft>
              <a:buClr>
                <a:schemeClr val="dk1"/>
              </a:buClr>
              <a:buSzPts val="1600"/>
              <a:buNone/>
            </a:pPr>
            <a:endParaRPr sz="1400" b="1" dirty="0">
              <a:latin typeface="Calibri"/>
              <a:ea typeface="Calibri"/>
              <a:cs typeface="Calibri"/>
              <a:sym typeface="Calibri"/>
            </a:endParaRPr>
          </a:p>
        </p:txBody>
      </p:sp>
      <p:sp>
        <p:nvSpPr>
          <p:cNvPr id="2" name="ZoneTexte 2">
            <a:extLst>
              <a:ext uri="{FF2B5EF4-FFF2-40B4-BE49-F238E27FC236}">
                <a16:creationId xmlns:a16="http://schemas.microsoft.com/office/drawing/2014/main" id="{EE2ED1E0-1FE3-F369-85B6-801AF57758C2}"/>
              </a:ext>
            </a:extLst>
          </p:cNvPr>
          <p:cNvSpPr txBox="1"/>
          <p:nvPr/>
        </p:nvSpPr>
        <p:spPr>
          <a:xfrm>
            <a:off x="207817" y="1697399"/>
            <a:ext cx="11762510" cy="1600438"/>
          </a:xfrm>
          <a:prstGeom prst="rect">
            <a:avLst/>
          </a:prstGeom>
          <a:noFill/>
          <a:ln>
            <a:solidFill>
              <a:schemeClr val="bg1"/>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a:t>Description :</a:t>
            </a:r>
          </a:p>
          <a:p>
            <a:endParaRPr lang="fr-FR"/>
          </a:p>
          <a:p>
            <a:endParaRPr lang="fr-FR"/>
          </a:p>
          <a:p>
            <a:endParaRPr lang="fr-FR"/>
          </a:p>
          <a:p>
            <a:endParaRPr lang="fr-FR"/>
          </a:p>
          <a:p>
            <a:endParaRPr lang="fr-FR"/>
          </a:p>
          <a:p>
            <a:endParaRPr lang="fr-FR" dirty="0"/>
          </a:p>
        </p:txBody>
      </p:sp>
      <p:sp>
        <p:nvSpPr>
          <p:cNvPr id="5" name="ZoneTexte 4">
            <a:extLst>
              <a:ext uri="{FF2B5EF4-FFF2-40B4-BE49-F238E27FC236}">
                <a16:creationId xmlns:a16="http://schemas.microsoft.com/office/drawing/2014/main" id="{411DAD47-1EF0-592C-1931-F27FB09E0869}"/>
              </a:ext>
            </a:extLst>
          </p:cNvPr>
          <p:cNvSpPr txBox="1"/>
          <p:nvPr/>
        </p:nvSpPr>
        <p:spPr>
          <a:xfrm>
            <a:off x="2346384" y="4602658"/>
            <a:ext cx="6642338" cy="307777"/>
          </a:xfrm>
          <a:prstGeom prst="rect">
            <a:avLst/>
          </a:prstGeom>
          <a:noFill/>
        </p:spPr>
        <p:txBody>
          <a:bodyPr wrap="square">
            <a:spAutoFit/>
          </a:bodyPr>
          <a:lstStyle/>
          <a:p>
            <a:pPr algn="ctr"/>
            <a:r>
              <a:rPr lang="fr-FR" sz="1400" b="1" dirty="0">
                <a:solidFill>
                  <a:schemeClr val="tx1"/>
                </a:solidFill>
                <a:highlight>
                  <a:srgbClr val="FFFF00"/>
                </a:highlight>
              </a:rPr>
              <a:t>PHOTO(s) obligatoire(s) ICI </a:t>
            </a:r>
            <a:endParaRPr lang="fr-FR" dirty="0">
              <a:solidFill>
                <a:schemeClr val="tx1"/>
              </a:solidFill>
              <a:highlight>
                <a:srgbClr val="FFFF00"/>
              </a:highlight>
            </a:endParaRPr>
          </a:p>
        </p:txBody>
      </p:sp>
      <p:sp>
        <p:nvSpPr>
          <p:cNvPr id="3" name="Rectangle 2">
            <a:extLst>
              <a:ext uri="{FF2B5EF4-FFF2-40B4-BE49-F238E27FC236}">
                <a16:creationId xmlns:a16="http://schemas.microsoft.com/office/drawing/2014/main" id="{A0C2463F-8337-8C28-03DA-6BFDF83848F9}"/>
              </a:ext>
            </a:extLst>
          </p:cNvPr>
          <p:cNvSpPr/>
          <p:nvPr/>
        </p:nvSpPr>
        <p:spPr>
          <a:xfrm>
            <a:off x="9775997" y="85118"/>
            <a:ext cx="2194330" cy="61006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900" b="1" dirty="0">
                <a:solidFill>
                  <a:schemeClr val="tx1"/>
                </a:solidFill>
              </a:rPr>
              <a:t>Diapositive à dupliquer si 2 exposants souhaitent candidater sur un même chalet partagé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title"/>
          </p:nvPr>
        </p:nvSpPr>
        <p:spPr>
          <a:xfrm>
            <a:off x="329241" y="963942"/>
            <a:ext cx="11533517" cy="28733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fr-FR" dirty="0">
                <a:solidFill>
                  <a:schemeClr val="lt1"/>
                </a:solidFill>
              </a:rPr>
              <a:t>Lots offerts pour le jeu concours - OBLIGATOIRE</a:t>
            </a:r>
            <a:r>
              <a:rPr lang="fr-FR" b="1" dirty="0">
                <a:solidFill>
                  <a:schemeClr val="lt1"/>
                </a:solidFill>
                <a:latin typeface="Calibri"/>
                <a:ea typeface="Calibri"/>
                <a:cs typeface="Calibri"/>
                <a:sym typeface="Calibri"/>
              </a:rPr>
              <a:t> </a:t>
            </a:r>
            <a:br>
              <a:rPr lang="fr-FR" sz="2000" b="0" i="0" u="none" strike="noStrike" cap="none" dirty="0">
                <a:solidFill>
                  <a:schemeClr val="lt1"/>
                </a:solidFill>
              </a:rPr>
            </a:br>
            <a:r>
              <a:rPr lang="fr-FR" sz="1800" dirty="0">
                <a:solidFill>
                  <a:schemeClr val="lt1"/>
                </a:solidFill>
                <a:latin typeface="Calibri"/>
                <a:ea typeface="Calibri"/>
                <a:cs typeface="Calibri"/>
                <a:sym typeface="Calibri"/>
              </a:rPr>
              <a:t>Afin de professionnaliser l’animation du marché et de mettre en valeur l’ensemble des chalets un jeu concours se déroulera tous les jours, à destination du public présent.</a:t>
            </a:r>
            <a:br>
              <a:rPr lang="fr-FR" sz="1800" dirty="0">
                <a:solidFill>
                  <a:schemeClr val="lt1"/>
                </a:solidFill>
                <a:latin typeface="Times New Roman"/>
                <a:ea typeface="Times New Roman"/>
                <a:cs typeface="Times New Roman"/>
                <a:sym typeface="Times New Roman"/>
              </a:rPr>
            </a:br>
            <a:r>
              <a:rPr lang="fr-FR" sz="1800" dirty="0">
                <a:solidFill>
                  <a:schemeClr val="lt1"/>
                </a:solidFill>
                <a:latin typeface="Calibri"/>
                <a:ea typeface="Calibri"/>
                <a:cs typeface="Calibri"/>
                <a:sym typeface="Calibri"/>
              </a:rPr>
              <a:t>Il est demandé à chaque exposant de fournir un lot qui sera offert aux gagnants ayant participés. </a:t>
            </a:r>
            <a:br>
              <a:rPr lang="fr-FR" sz="1800" dirty="0">
                <a:solidFill>
                  <a:schemeClr val="lt1"/>
                </a:solidFill>
                <a:latin typeface="Calibri"/>
                <a:ea typeface="Calibri"/>
                <a:cs typeface="Calibri"/>
                <a:sym typeface="Calibri"/>
              </a:rPr>
            </a:br>
            <a:br>
              <a:rPr lang="fr-FR" sz="1800" dirty="0">
                <a:solidFill>
                  <a:schemeClr val="lt1"/>
                </a:solidFill>
                <a:latin typeface="Calibri"/>
                <a:ea typeface="Calibri"/>
                <a:cs typeface="Calibri"/>
                <a:sym typeface="Calibri"/>
              </a:rPr>
            </a:br>
            <a:r>
              <a:rPr lang="fr-FR" sz="1800" dirty="0">
                <a:solidFill>
                  <a:schemeClr val="lt1"/>
                </a:solidFill>
                <a:latin typeface="Calibri"/>
                <a:ea typeface="Calibri"/>
                <a:cs typeface="Calibri"/>
                <a:sym typeface="Calibri"/>
              </a:rPr>
              <a:t>Les lots correspondront à votre activité.</a:t>
            </a:r>
            <a:br>
              <a:rPr lang="fr-FR" sz="1800" dirty="0">
                <a:solidFill>
                  <a:schemeClr val="lt1"/>
                </a:solidFill>
                <a:latin typeface="Times New Roman"/>
                <a:ea typeface="Times New Roman"/>
                <a:cs typeface="Times New Roman"/>
                <a:sym typeface="Times New Roman"/>
              </a:rPr>
            </a:br>
            <a:r>
              <a:rPr lang="fr-FR" sz="1800" dirty="0">
                <a:solidFill>
                  <a:schemeClr val="lt1"/>
                </a:solidFill>
                <a:latin typeface="Calibri"/>
                <a:ea typeface="Calibri"/>
                <a:cs typeface="Calibri"/>
                <a:sym typeface="Calibri"/>
              </a:rPr>
              <a:t>Chaque lot sera annoncé par l’animateur micro qui stipulera la nature du lot offert et le nom de l’exposant ayant fait le don.</a:t>
            </a:r>
            <a:br>
              <a:rPr lang="fr-FR" sz="1800" dirty="0">
                <a:solidFill>
                  <a:schemeClr val="lt1"/>
                </a:solidFill>
                <a:latin typeface="Times New Roman"/>
                <a:ea typeface="Times New Roman"/>
                <a:cs typeface="Times New Roman"/>
                <a:sym typeface="Times New Roman"/>
              </a:rPr>
            </a:br>
            <a:r>
              <a:rPr lang="fr-FR" sz="1800" b="1" dirty="0">
                <a:solidFill>
                  <a:schemeClr val="lt1"/>
                </a:solidFill>
                <a:latin typeface="Calibri"/>
                <a:ea typeface="Calibri"/>
                <a:cs typeface="Calibri"/>
                <a:sym typeface="Calibri"/>
              </a:rPr>
              <a:t> </a:t>
            </a:r>
            <a:br>
              <a:rPr lang="fr-FR" sz="1800" dirty="0">
                <a:solidFill>
                  <a:schemeClr val="lt1"/>
                </a:solidFill>
                <a:latin typeface="Times New Roman"/>
                <a:ea typeface="Times New Roman"/>
                <a:cs typeface="Times New Roman"/>
                <a:sym typeface="Times New Roman"/>
              </a:rPr>
            </a:br>
            <a:r>
              <a:rPr lang="fr-FR" sz="1800" b="1" u="sng" dirty="0">
                <a:solidFill>
                  <a:schemeClr val="lt1"/>
                </a:solidFill>
                <a:latin typeface="Calibri"/>
                <a:ea typeface="Calibri"/>
                <a:cs typeface="Calibri"/>
                <a:sym typeface="Calibri"/>
              </a:rPr>
              <a:t>La participation à cette animation est obligatoire pour un minima d’un lot</a:t>
            </a:r>
            <a:br>
              <a:rPr lang="fr-FR" sz="1800" dirty="0">
                <a:solidFill>
                  <a:schemeClr val="lt1"/>
                </a:solidFill>
                <a:latin typeface="Times New Roman"/>
                <a:ea typeface="Times New Roman"/>
                <a:cs typeface="Times New Roman"/>
                <a:sym typeface="Times New Roman"/>
              </a:rPr>
            </a:br>
            <a:r>
              <a:rPr lang="fr-FR" sz="1800" b="1" dirty="0">
                <a:solidFill>
                  <a:schemeClr val="lt1"/>
                </a:solidFill>
                <a:latin typeface="Calibri"/>
                <a:ea typeface="Calibri"/>
                <a:cs typeface="Calibri"/>
                <a:sym typeface="Calibri"/>
              </a:rPr>
              <a:t> </a:t>
            </a:r>
            <a:br>
              <a:rPr lang="fr-FR" sz="1800" dirty="0">
                <a:solidFill>
                  <a:schemeClr val="lt1"/>
                </a:solidFill>
                <a:latin typeface="Times New Roman"/>
                <a:ea typeface="Times New Roman"/>
                <a:cs typeface="Times New Roman"/>
                <a:sym typeface="Times New Roman"/>
              </a:rPr>
            </a:br>
            <a:br>
              <a:rPr lang="fr-FR" sz="1800" dirty="0">
                <a:solidFill>
                  <a:schemeClr val="lt1"/>
                </a:solidFill>
                <a:latin typeface="Times New Roman"/>
                <a:ea typeface="Times New Roman"/>
                <a:cs typeface="Times New Roman"/>
                <a:sym typeface="Times New Roman"/>
              </a:rPr>
            </a:br>
            <a:endParaRPr dirty="0">
              <a:solidFill>
                <a:schemeClr val="lt1"/>
              </a:solidFill>
            </a:endParaRPr>
          </a:p>
        </p:txBody>
      </p:sp>
      <p:sp>
        <p:nvSpPr>
          <p:cNvPr id="338" name="Google Shape;338;p14"/>
          <p:cNvSpPr txBox="1">
            <a:spLocks noGrp="1"/>
          </p:cNvSpPr>
          <p:nvPr>
            <p:ph type="body" idx="1"/>
          </p:nvPr>
        </p:nvSpPr>
        <p:spPr>
          <a:xfrm>
            <a:off x="419100" y="3429000"/>
            <a:ext cx="10267800" cy="144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2800"/>
              <a:buFont typeface="Arial"/>
              <a:buNone/>
            </a:pPr>
            <a:r>
              <a:rPr lang="fr-FR" sz="2800" b="1" i="0" u="none" strike="noStrike" cap="none" dirty="0">
                <a:solidFill>
                  <a:schemeClr val="lt1"/>
                </a:solidFill>
                <a:latin typeface="Calibri"/>
                <a:ea typeface="Calibri"/>
                <a:cs typeface="Calibri"/>
                <a:sym typeface="Calibri"/>
              </a:rPr>
              <a:t>Lot(s) offert(s) </a:t>
            </a:r>
            <a:endParaRPr dirty="0"/>
          </a:p>
          <a:p>
            <a:pPr marL="0" marR="0" lvl="0" indent="0" algn="l" rtl="0">
              <a:lnSpc>
                <a:spcPct val="100000"/>
              </a:lnSpc>
              <a:spcBef>
                <a:spcPts val="0"/>
              </a:spcBef>
              <a:spcAft>
                <a:spcPts val="0"/>
              </a:spcAft>
              <a:buClr>
                <a:schemeClr val="lt1"/>
              </a:buClr>
              <a:buSzPts val="2000"/>
              <a:buFont typeface="Arial"/>
              <a:buNone/>
            </a:pPr>
            <a:r>
              <a:rPr lang="fr-FR" sz="2000" b="1" i="0" u="none" strike="noStrike" cap="none" dirty="0">
                <a:solidFill>
                  <a:schemeClr val="lt1"/>
                </a:solidFill>
                <a:latin typeface="Calibri"/>
                <a:ea typeface="Calibri"/>
                <a:cs typeface="Calibri"/>
                <a:sym typeface="Calibri"/>
              </a:rPr>
              <a:t>Prix / Description : </a:t>
            </a:r>
            <a:endParaRPr sz="20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000"/>
              <a:buFont typeface="Arial"/>
              <a:buNone/>
            </a:pPr>
            <a:endParaRPr sz="2000" b="1" dirty="0">
              <a:solidFill>
                <a:schemeClr val="lt1"/>
              </a:solidFil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5924A473-2E8F-D093-1443-6E42A5F2D56B}"/>
              </a:ext>
            </a:extLst>
          </p:cNvPr>
          <p:cNvSpPr/>
          <p:nvPr/>
        </p:nvSpPr>
        <p:spPr>
          <a:xfrm>
            <a:off x="9914020" y="85118"/>
            <a:ext cx="2194330" cy="61006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900" b="1" dirty="0">
                <a:solidFill>
                  <a:schemeClr val="tx1"/>
                </a:solidFill>
              </a:rPr>
              <a:t>Diapositive à dupliquer si 2 exposants souhaitent candidater sur un même chalet partagé</a:t>
            </a: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1268</Words>
  <Application>Microsoft Office PowerPoint</Application>
  <PresentationFormat>Grand écran</PresentationFormat>
  <Paragraphs>113</Paragraphs>
  <Slides>10</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Times New Roman</vt:lpstr>
      <vt:lpstr>Thème Office</vt:lpstr>
      <vt:lpstr>Présentation PowerPoint</vt:lpstr>
      <vt:lpstr>Support de candidature à la sélection du marché de Noël - édition 2025  Les dossiers devront être envoyés exclusivement par mail à l’adresse suivante, les dossiers format papier ne seront pas acceptés :  evenementiel@ville-ajaccio.fr    . Les produits proposés dans ce dossier et leur tarif ne pourront plus faire l’objet de modifications après validation des candidatures retenues par le jury.  </vt:lpstr>
      <vt:lpstr>CANDIDATURES ET ATTRIBUTIONS</vt:lpstr>
      <vt:lpstr>Rappel des dates d’ouverture RESPECT DES HORAIRES OBLIGATOIRE </vt:lpstr>
      <vt:lpstr>Tarifs du chalet de type “idées cadeaux”  CHOIX N°1 Attributions sous réserve de disponibilité.      </vt:lpstr>
      <vt:lpstr>Tarifs du chalet de type “idées cadeaux”  CHOIX N°2 En cas d’indisponibilité de la période choisie en premier lieu, souhaitez-vous proposer un second choix à la commission de sélection ? Si oui, merci de compléter le tableau suivant.     </vt:lpstr>
      <vt:lpstr>IDENTIFICATION DU CANDIDAT  </vt:lpstr>
      <vt:lpstr>Description de la proposition: </vt:lpstr>
      <vt:lpstr>Lots offerts pour le jeu concours - OBLIGATOIRE  Afin de professionnaliser l’animation du marché et de mettre en valeur l’ensemble des chalets un jeu concours se déroulera tous les jours, à destination du public présent. Il est demandé à chaque exposant de fournir un lot qui sera offert aux gagnants ayant participés.   Les lots correspondront à votre activité. Chaque lot sera annoncé par l’animateur micro qui stipulera la nature du lot offert et le nom de l’exposant ayant fait le don.   La participation à cette animation est obligatoire pour un minima d’un lot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Gomez-Chipponi Laura</dc:creator>
  <cp:lastModifiedBy>Gomez-Chipponi Laura</cp:lastModifiedBy>
  <cp:revision>54</cp:revision>
  <dcterms:created xsi:type="dcterms:W3CDTF">2023-05-24T13:16:35Z</dcterms:created>
  <dcterms:modified xsi:type="dcterms:W3CDTF">2025-07-21T13:16:18Z</dcterms:modified>
</cp:coreProperties>
</file>