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69" r:id="rId2"/>
    <p:sldId id="313" r:id="rId3"/>
    <p:sldId id="304" r:id="rId4"/>
    <p:sldId id="272" r:id="rId5"/>
    <p:sldId id="277" r:id="rId6"/>
    <p:sldId id="281" r:id="rId7"/>
    <p:sldId id="283" r:id="rId8"/>
    <p:sldId id="318" r:id="rId9"/>
    <p:sldId id="315"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2" roundtripDataSignature="AMtx7mhW75O+ZeDaW5xqvdcMEYtsBfLLH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E07FA19-6B28-4D80-B87A-3D60224B8E10}">
  <a:tblStyle styleId="{4E07FA19-6B28-4D80-B87A-3D60224B8E1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9A2F76A9-5A9E-4160-BFF6-F2F796BE1EA4}"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03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52"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5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r-FR"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4cf155bcc4_0_20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5" name="Google Shape;155;g24cf155bcc4_0_2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5" name="Google Shape;16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24cf155bcc4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24cf155bcc4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g24cf155bcc4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fr-FR"/>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4cf155bcc4_0_1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g24cf155bcc4_0_1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6" name="Google Shape;23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7" name="Google Shape;23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7674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4" name="Google Shape;334;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5" name="Google Shape;335;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pic>
        <p:nvPicPr>
          <p:cNvPr id="21" name="Google Shape;21;p17" descr="Une image contenant texte, capture d’écran, nourriture&#10;&#10;Description générée automatiquement"/>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3" name="Rectangle : coins arrondis 2">
            <a:extLst>
              <a:ext uri="{FF2B5EF4-FFF2-40B4-BE49-F238E27FC236}">
                <a16:creationId xmlns:a16="http://schemas.microsoft.com/office/drawing/2014/main" id="{1C6CFE2A-FF04-8745-4446-60F0EF364CD9}"/>
              </a:ext>
            </a:extLst>
          </p:cNvPr>
          <p:cNvSpPr/>
          <p:nvPr userDrawn="1"/>
        </p:nvSpPr>
        <p:spPr>
          <a:xfrm>
            <a:off x="2835215" y="2239963"/>
            <a:ext cx="6521570" cy="1226127"/>
          </a:xfrm>
          <a:prstGeom prst="roundRect">
            <a:avLst/>
          </a:prstGeom>
          <a:solidFill>
            <a:srgbClr val="C00000"/>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fr-FR" sz="3600" dirty="0">
                <a:latin typeface="+mj-lt"/>
                <a:cs typeface="Aparajita" panose="020B0502040204020203" pitchFamily="18" charset="0"/>
              </a:rPr>
              <a:t>Dossier de candidature 2024</a:t>
            </a:r>
          </a:p>
          <a:p>
            <a:pPr algn="ctr"/>
            <a:r>
              <a:rPr lang="fr-FR" sz="2400" dirty="0">
                <a:latin typeface="+mj-lt"/>
                <a:cs typeface="Aparajita" panose="020B0502040204020203" pitchFamily="18" charset="0"/>
              </a:rPr>
              <a:t>Jeux pour enfants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69"/>
        <p:cNvGrpSpPr/>
        <p:nvPr/>
      </p:nvGrpSpPr>
      <p:grpSpPr>
        <a:xfrm>
          <a:off x="0" y="0"/>
          <a:ext cx="0" cy="0"/>
          <a:chOff x="0" y="0"/>
          <a:chExt cx="0" cy="0"/>
        </a:xfrm>
      </p:grpSpPr>
      <p:sp>
        <p:nvSpPr>
          <p:cNvPr id="70" name="Google Shape;70;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26"/>
          <p:cNvSpPr>
            <a:spLocks noGrp="1"/>
          </p:cNvSpPr>
          <p:nvPr>
            <p:ph type="pic" idx="2"/>
          </p:nvPr>
        </p:nvSpPr>
        <p:spPr>
          <a:xfrm>
            <a:off x="5183188" y="987425"/>
            <a:ext cx="6172200" cy="4873625"/>
          </a:xfrm>
          <a:prstGeom prst="rect">
            <a:avLst/>
          </a:prstGeom>
          <a:noFill/>
          <a:ln>
            <a:noFill/>
          </a:ln>
        </p:spPr>
      </p:sp>
      <p:sp>
        <p:nvSpPr>
          <p:cNvPr id="72" name="Google Shape;72;p2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3" name="Google Shape;73;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76"/>
        <p:cNvGrpSpPr/>
        <p:nvPr/>
      </p:nvGrpSpPr>
      <p:grpSpPr>
        <a:xfrm>
          <a:off x="0" y="0"/>
          <a:ext cx="0" cy="0"/>
          <a:chOff x="0" y="0"/>
          <a:chExt cx="0" cy="0"/>
        </a:xfrm>
      </p:grpSpPr>
      <p:sp>
        <p:nvSpPr>
          <p:cNvPr id="77" name="Google Shape;77;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2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82"/>
        <p:cNvGrpSpPr/>
        <p:nvPr/>
      </p:nvGrpSpPr>
      <p:grpSpPr>
        <a:xfrm>
          <a:off x="0" y="0"/>
          <a:ext cx="0" cy="0"/>
          <a:chOff x="0" y="0"/>
          <a:chExt cx="0" cy="0"/>
        </a:xfrm>
      </p:grpSpPr>
      <p:sp>
        <p:nvSpPr>
          <p:cNvPr id="83" name="Google Shape;83;p2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2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2"/>
        <p:cNvGrpSpPr/>
        <p:nvPr/>
      </p:nvGrpSpPr>
      <p:grpSpPr>
        <a:xfrm>
          <a:off x="0" y="0"/>
          <a:ext cx="0" cy="0"/>
          <a:chOff x="0" y="0"/>
          <a:chExt cx="0" cy="0"/>
        </a:xfrm>
      </p:grpSpPr>
      <p:sp>
        <p:nvSpPr>
          <p:cNvPr id="23" name="Google Shape;2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pic>
        <p:nvPicPr>
          <p:cNvPr id="28" name="Google Shape;28;p18" descr="Une image contenant capture d’écran, bleu, ciel, conception&#10;&#10;Description générée automatiquement"/>
          <p:cNvPicPr preferRelativeResize="0"/>
          <p:nvPr/>
        </p:nvPicPr>
        <p:blipFill rotWithShape="1">
          <a:blip r:embed="rId2">
            <a:alphaModFix/>
          </a:blip>
          <a:srcRect/>
          <a:stretch/>
        </p:blipFill>
        <p:spPr>
          <a:xfrm>
            <a:off x="0" y="0"/>
            <a:ext cx="12192000" cy="68580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isposition personnalisée">
  <p:cSld name="Disposition personnalisée">
    <p:spTree>
      <p:nvGrpSpPr>
        <p:cNvPr id="1" name="Shape 29"/>
        <p:cNvGrpSpPr/>
        <p:nvPr/>
      </p:nvGrpSpPr>
      <p:grpSpPr>
        <a:xfrm>
          <a:off x="0" y="0"/>
          <a:ext cx="0" cy="0"/>
          <a:chOff x="0" y="0"/>
          <a:chExt cx="0" cy="0"/>
        </a:xfrm>
      </p:grpSpPr>
      <p:sp>
        <p:nvSpPr>
          <p:cNvPr id="30" name="Google Shape;3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31"/>
        <p:cNvGrpSpPr/>
        <p:nvPr/>
      </p:nvGrpSpPr>
      <p:grpSpPr>
        <a:xfrm>
          <a:off x="0" y="0"/>
          <a:ext cx="0" cy="0"/>
          <a:chOff x="0" y="0"/>
          <a:chExt cx="0" cy="0"/>
        </a:xfrm>
      </p:grpSpPr>
      <p:sp>
        <p:nvSpPr>
          <p:cNvPr id="32" name="Google Shape;32;p2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37"/>
        <p:cNvGrpSpPr/>
        <p:nvPr/>
      </p:nvGrpSpPr>
      <p:grpSpPr>
        <a:xfrm>
          <a:off x="0" y="0"/>
          <a:ext cx="0" cy="0"/>
          <a:chOff x="0" y="0"/>
          <a:chExt cx="0" cy="0"/>
        </a:xfrm>
      </p:grpSpPr>
      <p:sp>
        <p:nvSpPr>
          <p:cNvPr id="38" name="Google Shape;38;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4"/>
        <p:cNvGrpSpPr/>
        <p:nvPr/>
      </p:nvGrpSpPr>
      <p:grpSpPr>
        <a:xfrm>
          <a:off x="0" y="0"/>
          <a:ext cx="0" cy="0"/>
          <a:chOff x="0" y="0"/>
          <a:chExt cx="0" cy="0"/>
        </a:xfrm>
      </p:grpSpPr>
      <p:sp>
        <p:nvSpPr>
          <p:cNvPr id="45" name="Google Shape;45;p2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2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2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53"/>
        <p:cNvGrpSpPr/>
        <p:nvPr/>
      </p:nvGrpSpPr>
      <p:grpSpPr>
        <a:xfrm>
          <a:off x="0" y="0"/>
          <a:ext cx="0" cy="0"/>
          <a:chOff x="0" y="0"/>
          <a:chExt cx="0" cy="0"/>
        </a:xfrm>
      </p:grpSpPr>
      <p:sp>
        <p:nvSpPr>
          <p:cNvPr id="54" name="Google Shape;54;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58"/>
        <p:cNvGrpSpPr/>
        <p:nvPr/>
      </p:nvGrpSpPr>
      <p:grpSpPr>
        <a:xfrm>
          <a:off x="0" y="0"/>
          <a:ext cx="0" cy="0"/>
          <a:chOff x="0" y="0"/>
          <a:chExt cx="0" cy="0"/>
        </a:xfrm>
      </p:grpSpPr>
      <p:sp>
        <p:nvSpPr>
          <p:cNvPr id="59" name="Google Shape;59;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62"/>
        <p:cNvGrpSpPr/>
        <p:nvPr/>
      </p:nvGrpSpPr>
      <p:grpSpPr>
        <a:xfrm>
          <a:off x="0" y="0"/>
          <a:ext cx="0" cy="0"/>
          <a:chOff x="0" y="0"/>
          <a:chExt cx="0" cy="0"/>
        </a:xfrm>
      </p:grpSpPr>
      <p:sp>
        <p:nvSpPr>
          <p:cNvPr id="63" name="Google Shape;63;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2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5" name="Google Shape;65;p2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6" name="Google Shape;66;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3" name="Image 2">
            <a:extLst>
              <a:ext uri="{FF2B5EF4-FFF2-40B4-BE49-F238E27FC236}">
                <a16:creationId xmlns:a16="http://schemas.microsoft.com/office/drawing/2014/main" id="{32CF7E32-C341-EB19-F8F3-6C3775C1AEB8}"/>
              </a:ext>
            </a:extLst>
          </p:cNvPr>
          <p:cNvPicPr>
            <a:picLocks noChangeAspect="1"/>
          </p:cNvPicPr>
          <p:nvPr/>
        </p:nvPicPr>
        <p:blipFill>
          <a:blip r:embed="rId3"/>
          <a:stretch>
            <a:fillRect/>
          </a:stretch>
        </p:blipFill>
        <p:spPr>
          <a:xfrm>
            <a:off x="7964905" y="2418197"/>
            <a:ext cx="1181937" cy="45716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
          <p:cNvSpPr txBox="1">
            <a:spLocks noGrp="1"/>
          </p:cNvSpPr>
          <p:nvPr>
            <p:ph type="title"/>
          </p:nvPr>
        </p:nvSpPr>
        <p:spPr>
          <a:xfrm>
            <a:off x="228600" y="355600"/>
            <a:ext cx="11765280" cy="3073400"/>
          </a:xfrm>
          <a:prstGeom prst="rect">
            <a:avLst/>
          </a:prstGeom>
          <a:noFill/>
          <a:ln w="952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ct val="106779"/>
              <a:buFont typeface="Calibri"/>
              <a:buNone/>
            </a:pPr>
            <a:r>
              <a:rPr lang="fr-FR" sz="2400" b="1" dirty="0">
                <a:solidFill>
                  <a:schemeClr val="lt1"/>
                </a:solidFill>
              </a:rPr>
              <a:t>Support de candidature à la sélection du marché de Noël - </a:t>
            </a:r>
            <a:r>
              <a:rPr lang="fr-FR" sz="2000" i="1" dirty="0">
                <a:solidFill>
                  <a:schemeClr val="lt1"/>
                </a:solidFill>
              </a:rPr>
              <a:t>édition 2025</a:t>
            </a:r>
            <a:br>
              <a:rPr lang="fr-FR" sz="2400" b="1" dirty="0">
                <a:solidFill>
                  <a:schemeClr val="lt1"/>
                </a:solidFill>
              </a:rPr>
            </a:br>
            <a:br>
              <a:rPr lang="fr-FR" sz="2000" b="1" dirty="0"/>
            </a:br>
            <a:r>
              <a:rPr lang="fr-FR" sz="2000" b="1" dirty="0"/>
              <a:t>Les dossiers devront être envoyés exclusivement par mail à l’adresse suivante  : </a:t>
            </a:r>
            <a:br>
              <a:rPr lang="fr-FR" sz="2000" b="1" dirty="0"/>
            </a:br>
            <a:r>
              <a:rPr lang="fr-FR" sz="2400" b="1" dirty="0"/>
              <a:t>evenementiel@ville-ajaccio.fr </a:t>
            </a:r>
            <a:br>
              <a:rPr lang="fr-FR" sz="2000" b="1" dirty="0"/>
            </a:br>
            <a:r>
              <a:rPr lang="fr-FR" sz="2000" b="1" dirty="0"/>
              <a:t>Les dossiers format papier ne seront pas acceptés.</a:t>
            </a:r>
            <a:r>
              <a:rPr lang="fr-FR" sz="100" b="1" dirty="0"/>
              <a:t>.</a:t>
            </a:r>
            <a:endParaRPr sz="100" dirty="0">
              <a:solidFill>
                <a:schemeClr val="lt1"/>
              </a:solidFill>
            </a:endParaRPr>
          </a:p>
          <a:p>
            <a:pPr marL="0" lvl="0" indent="0" algn="ctr" rtl="0">
              <a:lnSpc>
                <a:spcPct val="90000"/>
              </a:lnSpc>
              <a:spcBef>
                <a:spcPts val="0"/>
              </a:spcBef>
              <a:spcAft>
                <a:spcPts val="0"/>
              </a:spcAft>
              <a:buClr>
                <a:schemeClr val="lt1"/>
              </a:buClr>
              <a:buSzPts val="3150"/>
              <a:buFont typeface="Calibri"/>
              <a:buNone/>
            </a:pPr>
            <a:endParaRPr sz="400" dirty="0">
              <a:solidFill>
                <a:schemeClr val="lt1"/>
              </a:solidFill>
            </a:endParaRPr>
          </a:p>
        </p:txBody>
      </p:sp>
      <p:pic>
        <p:nvPicPr>
          <p:cNvPr id="168" name="Google Shape;168;p2" descr="Une image contenant texte, capture d’écran, nourriture&#10;&#10;Description générée automatiquement"/>
          <p:cNvPicPr preferRelativeResize="0"/>
          <p:nvPr/>
        </p:nvPicPr>
        <p:blipFill rotWithShape="1">
          <a:blip r:embed="rId3">
            <a:alphaModFix/>
          </a:blip>
          <a:srcRect t="51665" b="-1850"/>
          <a:stretch/>
        </p:blipFill>
        <p:spPr>
          <a:xfrm>
            <a:off x="0" y="3683000"/>
            <a:ext cx="12192000" cy="3441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4D8A07-712F-6538-6F25-F2650119EB3D}"/>
              </a:ext>
            </a:extLst>
          </p:cNvPr>
          <p:cNvSpPr>
            <a:spLocks noGrp="1"/>
          </p:cNvSpPr>
          <p:nvPr>
            <p:ph type="title"/>
          </p:nvPr>
        </p:nvSpPr>
        <p:spPr>
          <a:xfrm>
            <a:off x="555458" y="-317948"/>
            <a:ext cx="10515600" cy="1325563"/>
          </a:xfrm>
        </p:spPr>
        <p:txBody>
          <a:bodyPr>
            <a:normAutofit/>
          </a:bodyPr>
          <a:lstStyle/>
          <a:p>
            <a:pPr algn="ctr"/>
            <a:r>
              <a:rPr lang="fr-FR" sz="2800" b="1" i="0" u="none" strike="noStrike" dirty="0">
                <a:solidFill>
                  <a:schemeClr val="bg1"/>
                </a:solidFill>
                <a:effectLst/>
                <a:latin typeface="Calibri" panose="020F0502020204030204" pitchFamily="34" charset="0"/>
              </a:rPr>
              <a:t>CANDIDATURES ET ATTRIBUTIONS</a:t>
            </a:r>
            <a:endParaRPr lang="fr-FR" sz="6000" b="1" dirty="0">
              <a:solidFill>
                <a:schemeClr val="bg1"/>
              </a:solidFill>
            </a:endParaRPr>
          </a:p>
        </p:txBody>
      </p:sp>
      <p:sp>
        <p:nvSpPr>
          <p:cNvPr id="3" name="Espace réservé du texte 2">
            <a:extLst>
              <a:ext uri="{FF2B5EF4-FFF2-40B4-BE49-F238E27FC236}">
                <a16:creationId xmlns:a16="http://schemas.microsoft.com/office/drawing/2014/main" id="{13F1804E-29DD-445A-2CFC-CE75310962D8}"/>
              </a:ext>
            </a:extLst>
          </p:cNvPr>
          <p:cNvSpPr>
            <a:spLocks noGrp="1"/>
          </p:cNvSpPr>
          <p:nvPr>
            <p:ph type="body" idx="1"/>
          </p:nvPr>
        </p:nvSpPr>
        <p:spPr>
          <a:xfrm>
            <a:off x="291004" y="1371601"/>
            <a:ext cx="11760788" cy="3767327"/>
          </a:xfrm>
          <a:ln>
            <a:solidFill>
              <a:srgbClr val="C00000"/>
            </a:solidFill>
          </a:ln>
        </p:spPr>
        <p:txBody>
          <a:bodyPr>
            <a:normAutofit lnSpcReduction="10000"/>
          </a:bodyPr>
          <a:lstStyle/>
          <a:p>
            <a:pPr marL="114300" indent="0" algn="just" rtl="0" fontAlgn="base">
              <a:spcBef>
                <a:spcPts val="0"/>
              </a:spcBef>
              <a:spcAft>
                <a:spcPts val="0"/>
              </a:spcAft>
              <a:buNone/>
            </a:pPr>
            <a:endParaRPr lang="fr-FR" sz="1500" b="1" i="0" u="none" strike="noStrike" dirty="0">
              <a:solidFill>
                <a:schemeClr val="bg1"/>
              </a:solidFill>
              <a:effectLst/>
              <a:latin typeface="Arial" panose="020B0604020202020204" pitchFamily="34" charset="0"/>
            </a:endParaRPr>
          </a:p>
          <a:p>
            <a:pPr marL="114300" indent="0" algn="just" rtl="0" fontAlgn="base">
              <a:spcBef>
                <a:spcPts val="0"/>
              </a:spcBef>
              <a:spcAft>
                <a:spcPts val="0"/>
              </a:spcAft>
              <a:buNone/>
            </a:pPr>
            <a:r>
              <a:rPr lang="fr-FR" sz="1500" b="1" i="0" u="none" strike="noStrike" dirty="0">
                <a:solidFill>
                  <a:schemeClr val="bg1"/>
                </a:solidFill>
                <a:effectLst/>
                <a:latin typeface="Arial" panose="020B0604020202020204" pitchFamily="34" charset="0"/>
              </a:rPr>
              <a:t>Les candidatures se feront en ligne du 8</a:t>
            </a:r>
            <a:r>
              <a:rPr lang="fr-FR" sz="1500" b="1" dirty="0">
                <a:solidFill>
                  <a:schemeClr val="bg1"/>
                </a:solidFill>
                <a:latin typeface="Arial" panose="020B0604020202020204" pitchFamily="34" charset="0"/>
              </a:rPr>
              <a:t> </a:t>
            </a:r>
            <a:r>
              <a:rPr lang="fr-FR" sz="1500" b="1" i="0" u="none" strike="noStrike" dirty="0">
                <a:solidFill>
                  <a:schemeClr val="bg1"/>
                </a:solidFill>
                <a:effectLst/>
                <a:latin typeface="Arial" panose="020B0604020202020204" pitchFamily="34" charset="0"/>
              </a:rPr>
              <a:t>septembre au </a:t>
            </a:r>
            <a:r>
              <a:rPr lang="fr-FR" sz="1500" b="1" dirty="0">
                <a:solidFill>
                  <a:schemeClr val="bg1"/>
                </a:solidFill>
                <a:latin typeface="Arial" panose="020B0604020202020204" pitchFamily="34" charset="0"/>
              </a:rPr>
              <a:t>11</a:t>
            </a:r>
            <a:r>
              <a:rPr lang="fr-FR" sz="1500" b="1" i="0" u="none" strike="noStrike" dirty="0">
                <a:solidFill>
                  <a:schemeClr val="bg1"/>
                </a:solidFill>
                <a:effectLst/>
                <a:latin typeface="Arial" panose="020B0604020202020204" pitchFamily="34" charset="0"/>
              </a:rPr>
              <a:t> </a:t>
            </a:r>
            <a:r>
              <a:rPr lang="fr-FR" sz="1500" b="1" dirty="0">
                <a:solidFill>
                  <a:schemeClr val="bg1"/>
                </a:solidFill>
                <a:latin typeface="Arial" panose="020B0604020202020204" pitchFamily="34" charset="0"/>
              </a:rPr>
              <a:t>septembre</a:t>
            </a:r>
            <a:r>
              <a:rPr lang="fr-FR" sz="1500" b="1" i="0" u="none" strike="noStrike" dirty="0">
                <a:solidFill>
                  <a:schemeClr val="bg1"/>
                </a:solidFill>
                <a:effectLst/>
                <a:latin typeface="Arial" panose="020B0604020202020204" pitchFamily="34" charset="0"/>
              </a:rPr>
              <a:t> 2025</a:t>
            </a:r>
          </a:p>
          <a:p>
            <a:pPr marL="742950" lvl="1" indent="-285750" algn="just" fontAlgn="base">
              <a:lnSpc>
                <a:spcPct val="170000"/>
              </a:lnSpc>
              <a:spcBef>
                <a:spcPts val="0"/>
              </a:spcBef>
              <a:buFont typeface="Arial" panose="020B0604020202020204" pitchFamily="34" charset="0"/>
              <a:buChar char="•"/>
            </a:pPr>
            <a:r>
              <a:rPr lang="fr-FR" sz="1200" dirty="0">
                <a:solidFill>
                  <a:schemeClr val="bg1"/>
                </a:solidFill>
                <a:latin typeface="Arial" panose="020B0604020202020204" pitchFamily="34" charset="0"/>
              </a:rPr>
              <a:t>L’examen des candidatures ne se fera que si le dossier de candidature est complet. Tout dossier déposé après la date limite sera considéré comme irrecevable et ne sera pas instruit par les services de la Ville.</a:t>
            </a:r>
          </a:p>
          <a:p>
            <a:pPr marL="742950" lvl="1" indent="-285750" algn="just" fontAlgn="base">
              <a:lnSpc>
                <a:spcPct val="170000"/>
              </a:lnSpc>
              <a:spcBef>
                <a:spcPts val="0"/>
              </a:spcBef>
              <a:buFont typeface="Arial" panose="020B0604020202020204" pitchFamily="34" charset="0"/>
              <a:buChar char="•"/>
            </a:pPr>
            <a:r>
              <a:rPr lang="fr-FR" sz="1200" dirty="0">
                <a:solidFill>
                  <a:schemeClr val="bg1"/>
                </a:solidFill>
                <a:latin typeface="Arial" panose="020B0604020202020204" pitchFamily="34" charset="0"/>
              </a:rPr>
              <a:t>Exemple de jeux souhaités : grande roue, manèges, jeux gonflables, luge géante, etc… </a:t>
            </a:r>
          </a:p>
          <a:p>
            <a:pPr marL="114300" indent="0" algn="just" rtl="0" fontAlgn="base">
              <a:spcBef>
                <a:spcPts val="1500"/>
              </a:spcBef>
              <a:spcAft>
                <a:spcPts val="0"/>
              </a:spcAft>
              <a:buNone/>
            </a:pPr>
            <a:r>
              <a:rPr lang="fr-FR" sz="1500" b="1" i="0" u="none" strike="noStrike" dirty="0">
                <a:solidFill>
                  <a:schemeClr val="bg1"/>
                </a:solidFill>
                <a:effectLst/>
                <a:latin typeface="Arial" panose="020B0604020202020204" pitchFamily="34" charset="0"/>
              </a:rPr>
              <a:t>Composition du dossier de candidature</a:t>
            </a:r>
          </a:p>
          <a:p>
            <a:pPr marL="742950" lvl="1" indent="-285750" algn="just" fontAlgn="base">
              <a:lnSpc>
                <a:spcPct val="170000"/>
              </a:lnSpc>
              <a:spcBef>
                <a:spcPts val="0"/>
              </a:spcBef>
              <a:buFont typeface="Arial" panose="020B0604020202020204" pitchFamily="34" charset="0"/>
              <a:buChar char="•"/>
            </a:pPr>
            <a:r>
              <a:rPr lang="fr-FR" sz="1200" dirty="0">
                <a:solidFill>
                  <a:schemeClr val="bg1"/>
                </a:solidFill>
                <a:latin typeface="Arial" panose="020B0604020202020204" pitchFamily="34" charset="0"/>
              </a:rPr>
              <a:t>Les dossiers de candidature devront être les plus étayés possibles, afin de permettre une bonne évaluation de l’activité proposée : photos des installations, description, fiche technique, tarifs, etc. </a:t>
            </a:r>
          </a:p>
          <a:p>
            <a:pPr marL="742950" lvl="1" indent="-285750" algn="just" fontAlgn="base">
              <a:lnSpc>
                <a:spcPct val="170000"/>
              </a:lnSpc>
              <a:spcBef>
                <a:spcPts val="0"/>
              </a:spcBef>
              <a:buFont typeface="Arial" panose="020B0604020202020204" pitchFamily="34" charset="0"/>
              <a:buChar char="•"/>
            </a:pPr>
            <a:r>
              <a:rPr lang="fr-FR" sz="1200" dirty="0">
                <a:solidFill>
                  <a:schemeClr val="bg1"/>
                </a:solidFill>
                <a:latin typeface="Arial" panose="020B0604020202020204" pitchFamily="34" charset="0"/>
              </a:rPr>
              <a:t>Document administratif : Fournir uniquement un </a:t>
            </a:r>
            <a:r>
              <a:rPr lang="fr-FR" sz="1200" dirty="0" err="1">
                <a:solidFill>
                  <a:schemeClr val="bg1"/>
                </a:solidFill>
                <a:latin typeface="Arial" panose="020B0604020202020204" pitchFamily="34" charset="0"/>
              </a:rPr>
              <a:t>Kbis</a:t>
            </a:r>
            <a:r>
              <a:rPr lang="fr-FR" sz="1200" dirty="0">
                <a:solidFill>
                  <a:schemeClr val="bg1"/>
                </a:solidFill>
                <a:latin typeface="Arial" panose="020B0604020202020204" pitchFamily="34" charset="0"/>
              </a:rPr>
              <a:t> dans un premier temps</a:t>
            </a:r>
          </a:p>
          <a:p>
            <a:pPr marL="114300" indent="0" algn="just" rtl="0" fontAlgn="base">
              <a:spcBef>
                <a:spcPts val="2300"/>
              </a:spcBef>
              <a:spcAft>
                <a:spcPts val="0"/>
              </a:spcAft>
              <a:buNone/>
            </a:pPr>
            <a:r>
              <a:rPr lang="fr-FR" sz="1500" b="1" i="0" u="none" strike="noStrike" dirty="0">
                <a:solidFill>
                  <a:schemeClr val="bg1"/>
                </a:solidFill>
                <a:effectLst/>
                <a:latin typeface="Arial" panose="020B0604020202020204" pitchFamily="34" charset="0"/>
              </a:rPr>
              <a:t>Etude des candidatures et attribution </a:t>
            </a:r>
          </a:p>
          <a:p>
            <a:pPr marL="742950" lvl="1" indent="-285750" algn="just" rtl="0" fontAlgn="base">
              <a:lnSpc>
                <a:spcPct val="170000"/>
              </a:lnSpc>
              <a:spcBef>
                <a:spcPts val="0"/>
              </a:spcBef>
              <a:spcAft>
                <a:spcPts val="0"/>
              </a:spcAft>
              <a:buFont typeface="Arial" panose="020B0604020202020204" pitchFamily="34" charset="0"/>
              <a:buChar char="•"/>
            </a:pPr>
            <a:r>
              <a:rPr lang="fr-FR" sz="1200" b="0" i="0" u="none" strike="noStrike" dirty="0">
                <a:solidFill>
                  <a:schemeClr val="bg1"/>
                </a:solidFill>
                <a:effectLst/>
                <a:latin typeface="Arial" panose="020B0604020202020204" pitchFamily="34" charset="0"/>
              </a:rPr>
              <a:t>Les places étant limitées, chaque dossier fera l’objet d’une notation spécifique propre à la nature de l’activité proposée. </a:t>
            </a:r>
          </a:p>
          <a:p>
            <a:pPr marL="742950" lvl="1" indent="-285750" algn="just" rtl="0" fontAlgn="base">
              <a:lnSpc>
                <a:spcPct val="170000"/>
              </a:lnSpc>
              <a:spcBef>
                <a:spcPts val="0"/>
              </a:spcBef>
              <a:spcAft>
                <a:spcPts val="0"/>
              </a:spcAft>
              <a:buFont typeface="Arial" panose="020B0604020202020204" pitchFamily="34" charset="0"/>
              <a:buChar char="•"/>
            </a:pPr>
            <a:r>
              <a:rPr lang="fr-FR" sz="1200" b="0" i="0" u="none" strike="noStrike" dirty="0">
                <a:solidFill>
                  <a:schemeClr val="bg1"/>
                </a:solidFill>
                <a:effectLst/>
                <a:latin typeface="Arial" panose="020B0604020202020204" pitchFamily="34" charset="0"/>
              </a:rPr>
              <a:t>L’attribution des autorisations tiendra compte de la diversité et de l’équilibre nécessaire entre les jeux proposés sur le marché de noël 2024.</a:t>
            </a:r>
          </a:p>
        </p:txBody>
      </p:sp>
    </p:spTree>
    <p:extLst>
      <p:ext uri="{BB962C8B-B14F-4D97-AF65-F5344CB8AC3E}">
        <p14:creationId xmlns:p14="http://schemas.microsoft.com/office/powerpoint/2010/main" val="1752021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24cf155bcc4_0_0"/>
          <p:cNvSpPr txBox="1">
            <a:spLocks noGrp="1"/>
          </p:cNvSpPr>
          <p:nvPr>
            <p:ph type="title"/>
          </p:nvPr>
        </p:nvSpPr>
        <p:spPr>
          <a:xfrm>
            <a:off x="666775" y="-148750"/>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fr-FR" sz="2800" b="1" dirty="0">
                <a:solidFill>
                  <a:schemeClr val="lt1"/>
                </a:solidFill>
              </a:rPr>
              <a:t>Rappel des dates d’ouverture RESPECT DES HORAIRES OBLIGATOIRE</a:t>
            </a:r>
            <a:r>
              <a:rPr lang="fr-FR" sz="2800" dirty="0"/>
              <a:t> </a:t>
            </a:r>
            <a:endParaRPr dirty="0"/>
          </a:p>
        </p:txBody>
      </p:sp>
      <p:sp>
        <p:nvSpPr>
          <p:cNvPr id="175" name="Google Shape;175;g24cf155bcc4_0_0"/>
          <p:cNvSpPr txBox="1">
            <a:spLocks noGrp="1"/>
          </p:cNvSpPr>
          <p:nvPr>
            <p:ph type="body" idx="1"/>
          </p:nvPr>
        </p:nvSpPr>
        <p:spPr>
          <a:xfrm>
            <a:off x="499525" y="1068100"/>
            <a:ext cx="10850100" cy="5275800"/>
          </a:xfrm>
          <a:prstGeom prst="rect">
            <a:avLst/>
          </a:prstGeom>
        </p:spPr>
        <p:txBody>
          <a:bodyPr spcFirstLastPara="1" wrap="square" lIns="91425" tIns="45700" rIns="91425" bIns="45700" anchor="t" anchorCtr="0">
            <a:normAutofit/>
          </a:bodyPr>
          <a:lstStyle/>
          <a:p>
            <a:pPr marL="0" lvl="0" indent="0" algn="l" rtl="0">
              <a:lnSpc>
                <a:spcPct val="95000"/>
              </a:lnSpc>
              <a:spcBef>
                <a:spcPts val="0"/>
              </a:spcBef>
              <a:spcAft>
                <a:spcPts val="0"/>
              </a:spcAft>
              <a:buSzPts val="688"/>
              <a:buNone/>
            </a:pPr>
            <a:r>
              <a:rPr lang="fr-FR" sz="1383" dirty="0">
                <a:solidFill>
                  <a:schemeClr val="lt1"/>
                </a:solidFill>
                <a:latin typeface="Arial"/>
                <a:ea typeface="Arial"/>
                <a:cs typeface="Arial"/>
                <a:sym typeface="Arial"/>
              </a:rPr>
              <a:t>Pour l’organisation du marché de Noël 2025, la Ville a établi une liste des activités souhaitées et déterminé des critères précis pour chaque thématique. </a:t>
            </a:r>
            <a:r>
              <a:rPr lang="fr-FR" sz="1383" b="1" dirty="0">
                <a:solidFill>
                  <a:schemeClr val="lt1"/>
                </a:solidFill>
                <a:latin typeface="Arial"/>
                <a:ea typeface="Arial"/>
                <a:cs typeface="Arial"/>
                <a:sym typeface="Arial"/>
              </a:rPr>
              <a:t>Les candidats devront respecter ces prescriptions lors de la constitution de leur dossier. </a:t>
            </a:r>
            <a:endParaRPr sz="1383" dirty="0">
              <a:solidFill>
                <a:schemeClr val="lt1"/>
              </a:solidFill>
              <a:latin typeface="Arial"/>
              <a:ea typeface="Arial"/>
              <a:cs typeface="Arial"/>
              <a:sym typeface="Arial"/>
            </a:endParaRPr>
          </a:p>
          <a:p>
            <a:pPr marL="0" lvl="0" indent="0" algn="l" rtl="0">
              <a:lnSpc>
                <a:spcPct val="95000"/>
              </a:lnSpc>
              <a:spcBef>
                <a:spcPts val="1000"/>
              </a:spcBef>
              <a:spcAft>
                <a:spcPts val="0"/>
              </a:spcAft>
              <a:buSzPts val="688"/>
              <a:buNone/>
            </a:pPr>
            <a:endParaRPr sz="1383" dirty="0">
              <a:solidFill>
                <a:schemeClr val="lt1"/>
              </a:solidFill>
              <a:latin typeface="Arial"/>
              <a:ea typeface="Arial"/>
              <a:cs typeface="Arial"/>
              <a:sym typeface="Arial"/>
            </a:endParaRPr>
          </a:p>
          <a:p>
            <a:pPr marL="0" lvl="0" indent="0" algn="l" rtl="0">
              <a:lnSpc>
                <a:spcPct val="95000"/>
              </a:lnSpc>
              <a:spcBef>
                <a:spcPts val="1000"/>
              </a:spcBef>
              <a:spcAft>
                <a:spcPts val="0"/>
              </a:spcAft>
              <a:buSzPts val="688"/>
              <a:buNone/>
            </a:pPr>
            <a:r>
              <a:rPr lang="fr-FR" sz="1383" dirty="0">
                <a:solidFill>
                  <a:schemeClr val="lt1"/>
                </a:solidFill>
                <a:latin typeface="Arial"/>
                <a:ea typeface="Arial"/>
                <a:cs typeface="Arial"/>
                <a:sym typeface="Arial"/>
              </a:rPr>
              <a:t>La Ville d’Ajaccio souhaite apporter une attention particulière aux métiers de l’artisanat et recherche des exposants : produits artisanaux, producteurs locaux, artistes, métiers d’art, produits en lien avec la période de Noël (cadeaux, décorations de Noël, alimentation liée aux fêtes de fin d'année, etc.) pour la période du : </a:t>
            </a:r>
            <a:r>
              <a:rPr lang="fr-FR" sz="1383" b="1" dirty="0">
                <a:solidFill>
                  <a:schemeClr val="lt1"/>
                </a:solidFill>
                <a:latin typeface="Arial"/>
                <a:ea typeface="Arial"/>
                <a:cs typeface="Arial"/>
                <a:sym typeface="Arial"/>
              </a:rPr>
              <a:t>Vendredi 28 novembre au dimanche 28 décembre 2025.</a:t>
            </a:r>
          </a:p>
          <a:p>
            <a:pPr marL="0" lvl="0" indent="0" algn="l" rtl="0">
              <a:lnSpc>
                <a:spcPct val="95000"/>
              </a:lnSpc>
              <a:spcBef>
                <a:spcPts val="1000"/>
              </a:spcBef>
              <a:spcAft>
                <a:spcPts val="0"/>
              </a:spcAft>
              <a:buSzPts val="688"/>
              <a:buNone/>
            </a:pPr>
            <a:r>
              <a:rPr lang="fr-FR" sz="1383" dirty="0">
                <a:solidFill>
                  <a:schemeClr val="lt1"/>
                </a:solidFill>
                <a:latin typeface="Arial"/>
                <a:ea typeface="Arial"/>
                <a:cs typeface="Arial"/>
                <a:sym typeface="Arial"/>
              </a:rPr>
              <a:t>La mise en place des jeux se fera exclusivement du 28 novembre 2025 au 28 décembre 2025 sans interruption. Ils seront implantés sur les places Foch et Campinchi selon un plan technique défini par la Ville d’Ajaccio en accord avec l’autorité territoriale. </a:t>
            </a:r>
            <a:endParaRPr sz="2008" dirty="0">
              <a:solidFill>
                <a:schemeClr val="lt1"/>
              </a:solidFill>
            </a:endParaRPr>
          </a:p>
          <a:p>
            <a:pPr marL="228600" lvl="0" indent="-140017" algn="l" rtl="0">
              <a:lnSpc>
                <a:spcPct val="70000"/>
              </a:lnSpc>
              <a:spcBef>
                <a:spcPts val="1000"/>
              </a:spcBef>
              <a:spcAft>
                <a:spcPts val="0"/>
              </a:spcAft>
              <a:buSzPts val="688"/>
              <a:buNone/>
            </a:pPr>
            <a:endParaRPr lang="fr-FR" sz="1383" dirty="0">
              <a:solidFill>
                <a:schemeClr val="lt1"/>
              </a:solidFill>
              <a:latin typeface="Arial"/>
              <a:ea typeface="Arial"/>
              <a:cs typeface="Arial"/>
              <a:sym typeface="Arial"/>
            </a:endParaRPr>
          </a:p>
          <a:p>
            <a:pPr marL="228600" lvl="0" indent="-140017" algn="l" rtl="0">
              <a:lnSpc>
                <a:spcPct val="70000"/>
              </a:lnSpc>
              <a:spcBef>
                <a:spcPts val="1000"/>
              </a:spcBef>
              <a:spcAft>
                <a:spcPts val="0"/>
              </a:spcAft>
              <a:buSzPts val="688"/>
              <a:buNone/>
            </a:pPr>
            <a:endParaRPr sz="1383" dirty="0">
              <a:solidFill>
                <a:schemeClr val="lt1"/>
              </a:solidFill>
              <a:latin typeface="Arial"/>
              <a:ea typeface="Arial"/>
              <a:cs typeface="Arial"/>
              <a:sym typeface="Arial"/>
            </a:endParaRPr>
          </a:p>
          <a:p>
            <a:pPr marL="0" lvl="0" indent="0" algn="l" rtl="0">
              <a:lnSpc>
                <a:spcPct val="70000"/>
              </a:lnSpc>
              <a:spcBef>
                <a:spcPts val="1000"/>
              </a:spcBef>
              <a:spcAft>
                <a:spcPts val="0"/>
              </a:spcAft>
              <a:buSzPts val="688"/>
              <a:buNone/>
            </a:pPr>
            <a:r>
              <a:rPr lang="fr-FR" sz="1683" dirty="0">
                <a:solidFill>
                  <a:schemeClr val="lt1"/>
                </a:solidFill>
                <a:latin typeface="Arial"/>
                <a:ea typeface="Arial"/>
                <a:cs typeface="Arial"/>
                <a:sym typeface="Arial"/>
              </a:rPr>
              <a:t>Les horaires sont les suivants : </a:t>
            </a:r>
            <a:endParaRPr sz="1683" dirty="0">
              <a:solidFill>
                <a:schemeClr val="lt1"/>
              </a:solidFill>
              <a:latin typeface="Arial"/>
              <a:ea typeface="Arial"/>
              <a:cs typeface="Arial"/>
              <a:sym typeface="Arial"/>
            </a:endParaRPr>
          </a:p>
          <a:p>
            <a:pPr marL="228600" lvl="0" indent="-246941" algn="l" rtl="0">
              <a:lnSpc>
                <a:spcPct val="70000"/>
              </a:lnSpc>
              <a:spcBef>
                <a:spcPts val="1000"/>
              </a:spcBef>
              <a:spcAft>
                <a:spcPts val="0"/>
              </a:spcAft>
              <a:buClr>
                <a:schemeClr val="lt1"/>
              </a:buClr>
              <a:buSzPts val="1684"/>
              <a:buChar char="•"/>
            </a:pPr>
            <a:r>
              <a:rPr lang="fr-FR" sz="1683" b="1" dirty="0">
                <a:solidFill>
                  <a:schemeClr val="lt1"/>
                </a:solidFill>
                <a:latin typeface="Arial"/>
                <a:ea typeface="Arial"/>
                <a:cs typeface="Arial"/>
                <a:sym typeface="Arial"/>
              </a:rPr>
              <a:t>Lundi, mardi, mercredi, jeudi et dimanche</a:t>
            </a:r>
            <a:r>
              <a:rPr lang="fr-FR" sz="1200" b="1" dirty="0">
                <a:solidFill>
                  <a:schemeClr val="lt1"/>
                </a:solidFill>
                <a:latin typeface="Arial"/>
                <a:ea typeface="Arial"/>
                <a:cs typeface="Arial"/>
                <a:sym typeface="Arial"/>
              </a:rPr>
              <a:t> </a:t>
            </a:r>
            <a:r>
              <a:rPr lang="fr-FR" sz="1683" b="1" dirty="0">
                <a:solidFill>
                  <a:schemeClr val="lt1"/>
                </a:solidFill>
                <a:latin typeface="Arial"/>
                <a:ea typeface="Arial"/>
                <a:cs typeface="Arial"/>
                <a:sym typeface="Arial"/>
              </a:rPr>
              <a:t>: de 10h00 à 20h00 </a:t>
            </a:r>
          </a:p>
          <a:p>
            <a:pPr marL="228600" lvl="0" indent="-246941" algn="l" rtl="0">
              <a:lnSpc>
                <a:spcPct val="70000"/>
              </a:lnSpc>
              <a:spcBef>
                <a:spcPts val="1000"/>
              </a:spcBef>
              <a:spcAft>
                <a:spcPts val="0"/>
              </a:spcAft>
              <a:buClr>
                <a:schemeClr val="lt1"/>
              </a:buClr>
              <a:buSzPts val="1684"/>
              <a:buChar char="•"/>
            </a:pPr>
            <a:r>
              <a:rPr lang="fr-FR" sz="1683" b="1" dirty="0">
                <a:solidFill>
                  <a:schemeClr val="lt1"/>
                </a:solidFill>
                <a:latin typeface="Arial"/>
                <a:ea typeface="Arial"/>
                <a:cs typeface="Arial"/>
                <a:sym typeface="Arial"/>
              </a:rPr>
              <a:t>Vendredi et samedi </a:t>
            </a:r>
            <a:r>
              <a:rPr lang="fr-FR" sz="1400" b="1" i="1" dirty="0">
                <a:solidFill>
                  <a:schemeClr val="lt1"/>
                </a:solidFill>
                <a:latin typeface="Arial"/>
                <a:ea typeface="Arial"/>
                <a:cs typeface="Arial"/>
                <a:sym typeface="Arial"/>
              </a:rPr>
              <a:t>(sauf exceptions ci-après) </a:t>
            </a:r>
            <a:r>
              <a:rPr lang="fr-FR" sz="1683" b="1" dirty="0">
                <a:solidFill>
                  <a:schemeClr val="lt1"/>
                </a:solidFill>
                <a:latin typeface="Arial"/>
                <a:ea typeface="Arial"/>
                <a:cs typeface="Arial"/>
                <a:sym typeface="Arial"/>
              </a:rPr>
              <a:t>: de 10h00 à 22h00</a:t>
            </a:r>
          </a:p>
          <a:p>
            <a:pPr marL="228600" lvl="0" indent="-246941" algn="l" rtl="0">
              <a:lnSpc>
                <a:spcPct val="70000"/>
              </a:lnSpc>
              <a:spcBef>
                <a:spcPts val="1000"/>
              </a:spcBef>
              <a:spcAft>
                <a:spcPts val="0"/>
              </a:spcAft>
              <a:buClr>
                <a:schemeClr val="lt1"/>
              </a:buClr>
              <a:buSzPts val="1684"/>
              <a:buChar char="•"/>
            </a:pPr>
            <a:endParaRPr sz="1683" dirty="0">
              <a:solidFill>
                <a:schemeClr val="lt1"/>
              </a:solidFill>
              <a:latin typeface="Arial"/>
              <a:ea typeface="Arial"/>
              <a:cs typeface="Arial"/>
              <a:sym typeface="Arial"/>
            </a:endParaRPr>
          </a:p>
          <a:p>
            <a:pPr marL="685800" lvl="1" indent="-246941">
              <a:lnSpc>
                <a:spcPct val="70000"/>
              </a:lnSpc>
              <a:spcBef>
                <a:spcPts val="1000"/>
              </a:spcBef>
              <a:buClr>
                <a:schemeClr val="lt1"/>
              </a:buClr>
              <a:buSzPts val="1684"/>
            </a:pPr>
            <a:r>
              <a:rPr lang="fr-FR" sz="1600" b="1" u="sng" dirty="0">
                <a:solidFill>
                  <a:schemeClr val="lt1"/>
                </a:solidFill>
                <a:latin typeface="Arial"/>
                <a:ea typeface="Arial"/>
                <a:cs typeface="Arial"/>
                <a:sym typeface="Arial"/>
              </a:rPr>
              <a:t>Les jeux pour enfants pourront fermer à partir de 20h00 tous les soirs</a:t>
            </a:r>
            <a:endParaRPr lang="fr-FR" sz="1600" u="sng" dirty="0">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pic>
        <p:nvPicPr>
          <p:cNvPr id="210" name="Google Shape;210;g24cf155bcc4_0_122" descr="Une image contenant texte, capture d’écran, nourriture&#10;&#10;Description générée automatiquement"/>
          <p:cNvPicPr preferRelativeResize="0"/>
          <p:nvPr/>
        </p:nvPicPr>
        <p:blipFill rotWithShape="1">
          <a:blip r:embed="rId3">
            <a:alphaModFix/>
          </a:blip>
          <a:srcRect t="51666" b="-1851"/>
          <a:stretch/>
        </p:blipFill>
        <p:spPr>
          <a:xfrm>
            <a:off x="0" y="3759200"/>
            <a:ext cx="12192000" cy="3441701"/>
          </a:xfrm>
          <a:prstGeom prst="rect">
            <a:avLst/>
          </a:prstGeom>
          <a:noFill/>
          <a:ln>
            <a:noFill/>
          </a:ln>
        </p:spPr>
      </p:pic>
      <p:graphicFrame>
        <p:nvGraphicFramePr>
          <p:cNvPr id="2" name="Google Shape;212;g24cf155bcc4_0_122">
            <a:extLst>
              <a:ext uri="{FF2B5EF4-FFF2-40B4-BE49-F238E27FC236}">
                <a16:creationId xmlns:a16="http://schemas.microsoft.com/office/drawing/2014/main" id="{996D7A02-5581-F4C1-54E7-3D394AA484CD}"/>
              </a:ext>
            </a:extLst>
          </p:cNvPr>
          <p:cNvGraphicFramePr/>
          <p:nvPr>
            <p:extLst>
              <p:ext uri="{D42A27DB-BD31-4B8C-83A1-F6EECF244321}">
                <p14:modId xmlns:p14="http://schemas.microsoft.com/office/powerpoint/2010/main" val="1899160560"/>
              </p:ext>
            </p:extLst>
          </p:nvPr>
        </p:nvGraphicFramePr>
        <p:xfrm>
          <a:off x="1005078" y="1022697"/>
          <a:ext cx="9720834" cy="2503723"/>
        </p:xfrm>
        <a:graphic>
          <a:graphicData uri="http://schemas.openxmlformats.org/drawingml/2006/table">
            <a:tbl>
              <a:tblPr>
                <a:noFill/>
                <a:tableStyleId>{4E07FA19-6B28-4D80-B87A-3D60224B8E10}</a:tableStyleId>
              </a:tblPr>
              <a:tblGrid>
                <a:gridCol w="6145530">
                  <a:extLst>
                    <a:ext uri="{9D8B030D-6E8A-4147-A177-3AD203B41FA5}">
                      <a16:colId xmlns:a16="http://schemas.microsoft.com/office/drawing/2014/main" val="20000"/>
                    </a:ext>
                  </a:extLst>
                </a:gridCol>
                <a:gridCol w="3575304">
                  <a:extLst>
                    <a:ext uri="{9D8B030D-6E8A-4147-A177-3AD203B41FA5}">
                      <a16:colId xmlns:a16="http://schemas.microsoft.com/office/drawing/2014/main" val="20001"/>
                    </a:ext>
                  </a:extLst>
                </a:gridCol>
              </a:tblGrid>
              <a:tr h="515661">
                <a:tc gridSpan="2">
                  <a:txBody>
                    <a:bodyPr/>
                    <a:lstStyle/>
                    <a:p>
                      <a:pPr marL="0" lvl="0" indent="0" algn="ctr" rtl="0">
                        <a:lnSpc>
                          <a:spcPct val="100000"/>
                        </a:lnSpc>
                        <a:spcBef>
                          <a:spcPts val="1200"/>
                        </a:spcBef>
                        <a:spcAft>
                          <a:spcPts val="0"/>
                        </a:spcAft>
                        <a:buNone/>
                      </a:pPr>
                      <a:r>
                        <a:rPr lang="fr-FR" sz="1600" b="1" dirty="0">
                          <a:solidFill>
                            <a:srgbClr val="FFFFFF"/>
                          </a:solidFill>
                        </a:rPr>
                        <a:t>Exposition obligatoire de 31 jours </a:t>
                      </a:r>
                      <a:r>
                        <a:rPr lang="fr-FR" sz="1050" i="1" dirty="0">
                          <a:solidFill>
                            <a:srgbClr val="FFFFFF"/>
                          </a:solidFill>
                        </a:rPr>
                        <a:t>du 28 novembre au 28 décembre </a:t>
                      </a:r>
                      <a:endParaRPr sz="1050" i="1" dirty="0">
                        <a:solidFill>
                          <a:srgbClr val="FFFFFF"/>
                        </a:solidFill>
                      </a:endParaRPr>
                    </a:p>
                  </a:txBody>
                  <a:tcPr marL="68575" marR="68575" marT="91425" marB="91425">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hMerge="1">
                  <a:txBody>
                    <a:bodyPr/>
                    <a:lstStyle/>
                    <a:p>
                      <a:pPr marL="0" lvl="0" indent="0" algn="ctr" rtl="0">
                        <a:lnSpc>
                          <a:spcPct val="115000"/>
                        </a:lnSpc>
                        <a:spcBef>
                          <a:spcPts val="1200"/>
                        </a:spcBef>
                        <a:spcAft>
                          <a:spcPts val="0"/>
                        </a:spcAft>
                        <a:buNone/>
                      </a:pPr>
                      <a:endParaRPr sz="1600" b="1" dirty="0">
                        <a:solidFill>
                          <a:srgbClr val="FFFFFF"/>
                        </a:solidFill>
                      </a:endParaRPr>
                    </a:p>
                  </a:txBody>
                  <a:tcPr marL="68575" marR="68575" marT="91425" marB="91425">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527313">
                <a:tc>
                  <a:txBody>
                    <a:bodyPr/>
                    <a:lstStyle/>
                    <a:p>
                      <a:pPr marL="0" marR="0" lvl="0" indent="0" algn="l" defTabSz="914400" rtl="0" eaLnBrk="1" fontAlgn="auto" latinLnBrk="0" hangingPunct="1">
                        <a:lnSpc>
                          <a:spcPct val="115000"/>
                        </a:lnSpc>
                        <a:spcBef>
                          <a:spcPts val="1200"/>
                        </a:spcBef>
                        <a:spcAft>
                          <a:spcPts val="0"/>
                        </a:spcAft>
                        <a:buClr>
                          <a:srgbClr val="000000"/>
                        </a:buClr>
                        <a:buSzTx/>
                        <a:buFont typeface="Arial"/>
                        <a:buNone/>
                        <a:tabLst/>
                        <a:defRPr/>
                      </a:pPr>
                      <a:r>
                        <a:rPr lang="fr-FR" sz="1600" b="1" i="0" u="none" strike="noStrike" cap="none" dirty="0">
                          <a:solidFill>
                            <a:schemeClr val="bg1"/>
                          </a:solidFill>
                          <a:latin typeface="Arial"/>
                          <a:ea typeface="Times New Roman" panose="02020603050405020304" pitchFamily="18" charset="0"/>
                          <a:cs typeface="Arial"/>
                          <a:sym typeface="Arial"/>
                        </a:rPr>
                        <a:t>Jusqu’à 50 m</a:t>
                      </a:r>
                      <a:r>
                        <a:rPr lang="fr-FR" sz="1600" b="1" i="0" u="none" strike="noStrike" cap="none" baseline="30000" dirty="0">
                          <a:solidFill>
                            <a:schemeClr val="bg1"/>
                          </a:solidFill>
                          <a:latin typeface="Arial"/>
                          <a:ea typeface="Times New Roman" panose="02020603050405020304" pitchFamily="18" charset="0"/>
                          <a:cs typeface="Arial"/>
                          <a:sym typeface="Arial"/>
                        </a:rPr>
                        <a:t>2</a:t>
                      </a:r>
                      <a:r>
                        <a:rPr lang="fr-FR" sz="1600" b="1" i="0" u="none" strike="noStrike" cap="none" dirty="0">
                          <a:solidFill>
                            <a:schemeClr val="bg1"/>
                          </a:solidFill>
                          <a:latin typeface="Arial"/>
                          <a:ea typeface="Times New Roman" panose="02020603050405020304" pitchFamily="18" charset="0"/>
                          <a:cs typeface="Arial"/>
                          <a:sym typeface="Arial"/>
                        </a:rPr>
                        <a:t> </a:t>
                      </a:r>
                    </a:p>
                    <a:p>
                      <a:pPr marL="0" marR="0" lvl="0" indent="0" algn="l" defTabSz="914400" rtl="0" eaLnBrk="1" fontAlgn="auto" latinLnBrk="0" hangingPunct="1">
                        <a:lnSpc>
                          <a:spcPct val="115000"/>
                        </a:lnSpc>
                        <a:spcBef>
                          <a:spcPts val="1200"/>
                        </a:spcBef>
                        <a:spcAft>
                          <a:spcPts val="0"/>
                        </a:spcAft>
                        <a:buClr>
                          <a:srgbClr val="000000"/>
                        </a:buClr>
                        <a:buSzTx/>
                        <a:buFont typeface="Arial"/>
                        <a:buNone/>
                        <a:tabLst/>
                        <a:defRPr/>
                      </a:pPr>
                      <a:r>
                        <a:rPr lang="fr-FR" sz="1600" b="1" i="0" u="none" strike="noStrike" cap="none" dirty="0">
                          <a:solidFill>
                            <a:schemeClr val="bg1"/>
                          </a:solidFill>
                          <a:latin typeface="Arial"/>
                          <a:ea typeface="Times New Roman" panose="02020603050405020304" pitchFamily="18" charset="0"/>
                          <a:cs typeface="Arial"/>
                          <a:sym typeface="Arial"/>
                        </a:rPr>
                        <a:t>18.80 € par demi-journée soit 37,60€ la journée</a:t>
                      </a:r>
                      <a:endParaRPr lang="fr-FR" sz="1800" b="0" i="0" u="none" strike="noStrike" cap="none" dirty="0">
                        <a:solidFill>
                          <a:schemeClr val="bg1"/>
                        </a:solidFill>
                        <a:latin typeface="Arial"/>
                        <a:ea typeface="Times New Roman" panose="02020603050405020304" pitchFamily="18" charset="0"/>
                        <a:cs typeface="Arial"/>
                        <a:sym typeface="Arial"/>
                      </a:endParaRPr>
                    </a:p>
                  </a:txBody>
                  <a:tcPr marL="68575" marR="68575" marT="91425" marB="91425">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fr-FR" sz="2000" dirty="0">
                          <a:solidFill>
                            <a:srgbClr val="FFFFFF"/>
                          </a:solidFill>
                        </a:rPr>
                        <a:t>1165,60€ pour 31 jours</a:t>
                      </a:r>
                    </a:p>
                    <a:p>
                      <a:pPr marL="0" lvl="0" indent="0" algn="ctr" rtl="0">
                        <a:lnSpc>
                          <a:spcPct val="115000"/>
                        </a:lnSpc>
                        <a:spcBef>
                          <a:spcPts val="1200"/>
                        </a:spcBef>
                        <a:spcAft>
                          <a:spcPts val="0"/>
                        </a:spcAft>
                        <a:buNone/>
                      </a:pPr>
                      <a:r>
                        <a:rPr lang="fr-FR" sz="1000" dirty="0">
                          <a:solidFill>
                            <a:srgbClr val="FFFFFF"/>
                          </a:solidFill>
                        </a:rPr>
                        <a:t>(ou 582,80€ pour 31 demi-journées)</a:t>
                      </a:r>
                    </a:p>
                  </a:txBody>
                  <a:tcPr marL="68575" marR="68575" marT="91425" marB="91425">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871814">
                <a:tc>
                  <a:txBody>
                    <a:bodyPr/>
                    <a:lstStyle/>
                    <a:p>
                      <a:pPr marL="0" lvl="0" indent="0" algn="just">
                        <a:buFont typeface="Times New Roman" panose="02020603050405020304" pitchFamily="18" charset="0"/>
                        <a:buNone/>
                      </a:pPr>
                      <a:endParaRPr lang="fr-FR" sz="1050" b="1" i="0" u="none" strike="noStrike" cap="none" dirty="0">
                        <a:solidFill>
                          <a:schemeClr val="bg1"/>
                        </a:solidFill>
                        <a:latin typeface="Arial"/>
                        <a:ea typeface="Times New Roman" panose="02020603050405020304" pitchFamily="18" charset="0"/>
                        <a:cs typeface="Arial"/>
                        <a:sym typeface="Arial"/>
                      </a:endParaRPr>
                    </a:p>
                    <a:p>
                      <a:pPr marL="0" lvl="0" indent="0" algn="just">
                        <a:buFont typeface="Times New Roman" panose="02020603050405020304" pitchFamily="18" charset="0"/>
                        <a:buNone/>
                      </a:pPr>
                      <a:r>
                        <a:rPr lang="fr-FR" sz="1600" b="1" i="0" u="none" strike="noStrike" cap="none" dirty="0">
                          <a:solidFill>
                            <a:schemeClr val="bg1"/>
                          </a:solidFill>
                          <a:latin typeface="Arial"/>
                          <a:ea typeface="Times New Roman" panose="02020603050405020304" pitchFamily="18" charset="0"/>
                          <a:cs typeface="Arial"/>
                          <a:sym typeface="Arial"/>
                        </a:rPr>
                        <a:t>Au-delà de 50 m</a:t>
                      </a:r>
                      <a:r>
                        <a:rPr lang="fr-FR" sz="1600" b="1" i="0" u="none" strike="noStrike" cap="none" baseline="30000" dirty="0">
                          <a:solidFill>
                            <a:schemeClr val="bg1"/>
                          </a:solidFill>
                          <a:latin typeface="Arial"/>
                          <a:ea typeface="Times New Roman" panose="02020603050405020304" pitchFamily="18" charset="0"/>
                          <a:cs typeface="Arial"/>
                          <a:sym typeface="Arial"/>
                        </a:rPr>
                        <a:t>2</a:t>
                      </a:r>
                      <a:r>
                        <a:rPr lang="fr-FR" sz="1600" b="1" i="0" u="none" strike="noStrike" cap="none" dirty="0">
                          <a:solidFill>
                            <a:schemeClr val="bg1"/>
                          </a:solidFill>
                          <a:latin typeface="Arial"/>
                          <a:ea typeface="Times New Roman" panose="02020603050405020304" pitchFamily="18" charset="0"/>
                          <a:cs typeface="Arial"/>
                          <a:sym typeface="Arial"/>
                        </a:rPr>
                        <a:t> : 0.05 € / m</a:t>
                      </a:r>
                      <a:r>
                        <a:rPr lang="fr-FR" sz="1600" b="1" i="0" u="none" strike="noStrike" cap="none" baseline="30000" dirty="0">
                          <a:solidFill>
                            <a:schemeClr val="bg1"/>
                          </a:solidFill>
                          <a:latin typeface="Arial"/>
                          <a:ea typeface="Times New Roman" panose="02020603050405020304" pitchFamily="18" charset="0"/>
                          <a:cs typeface="Arial"/>
                          <a:sym typeface="Arial"/>
                        </a:rPr>
                        <a:t>2  </a:t>
                      </a:r>
                      <a:r>
                        <a:rPr lang="fr-FR" sz="1400" b="1" i="0" u="none" strike="noStrike" cap="none" dirty="0">
                          <a:solidFill>
                            <a:srgbClr val="FFFFFF"/>
                          </a:solidFill>
                          <a:latin typeface="Arial"/>
                          <a:ea typeface="Times New Roman" panose="02020603050405020304" pitchFamily="18" charset="0"/>
                          <a:cs typeface="Arial"/>
                          <a:sym typeface="Arial"/>
                        </a:rPr>
                        <a:t>par demi-journée</a:t>
                      </a:r>
                      <a:endParaRPr lang="fr-FR" sz="1800" b="1" i="0" u="none" strike="noStrike" cap="none" dirty="0">
                        <a:solidFill>
                          <a:srgbClr val="FFFFFF"/>
                        </a:solidFill>
                        <a:latin typeface="Arial"/>
                        <a:ea typeface="Times New Roman" panose="02020603050405020304" pitchFamily="18" charset="0"/>
                        <a:cs typeface="Arial"/>
                        <a:sym typeface="Arial"/>
                      </a:endParaRPr>
                    </a:p>
                  </a:txBody>
                  <a:tcPr marL="68575" marR="68575" marT="91425" marB="91425">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algn="r" rtl="0">
                        <a:lnSpc>
                          <a:spcPct val="115000"/>
                        </a:lnSpc>
                        <a:spcBef>
                          <a:spcPts val="1200"/>
                        </a:spcBef>
                        <a:spcAft>
                          <a:spcPts val="0"/>
                        </a:spcAft>
                        <a:buNone/>
                      </a:pPr>
                      <a:endParaRPr lang="fr-FR" sz="200" b="1" dirty="0">
                        <a:solidFill>
                          <a:srgbClr val="FFFFFF"/>
                        </a:solidFill>
                      </a:endParaRPr>
                    </a:p>
                    <a:p>
                      <a:pPr marL="0" lvl="0" indent="0" algn="r" rtl="0">
                        <a:lnSpc>
                          <a:spcPct val="115000"/>
                        </a:lnSpc>
                        <a:spcBef>
                          <a:spcPts val="1200"/>
                        </a:spcBef>
                        <a:spcAft>
                          <a:spcPts val="0"/>
                        </a:spcAft>
                        <a:buNone/>
                      </a:pPr>
                      <a:r>
                        <a:rPr lang="fr-FR" sz="1200" b="1" dirty="0">
                          <a:solidFill>
                            <a:srgbClr val="FFFFFF"/>
                          </a:solidFill>
                        </a:rPr>
                        <a:t>m2 supplémentaires</a:t>
                      </a:r>
                    </a:p>
                    <a:p>
                      <a:pPr marL="0" lvl="0" indent="0" algn="r" rtl="0">
                        <a:lnSpc>
                          <a:spcPct val="115000"/>
                        </a:lnSpc>
                        <a:spcBef>
                          <a:spcPts val="1200"/>
                        </a:spcBef>
                        <a:spcAft>
                          <a:spcPts val="0"/>
                        </a:spcAft>
                        <a:buNone/>
                      </a:pPr>
                      <a:endParaRPr lang="fr-FR" sz="400" b="1" dirty="0">
                        <a:solidFill>
                          <a:srgbClr val="FFFFFF"/>
                        </a:solidFill>
                      </a:endParaRPr>
                    </a:p>
                    <a:p>
                      <a:pPr marL="0" marR="0" lvl="0" indent="0" algn="r" defTabSz="914400" rtl="0" eaLnBrk="1" fontAlgn="auto" latinLnBrk="0" hangingPunct="1">
                        <a:lnSpc>
                          <a:spcPct val="115000"/>
                        </a:lnSpc>
                        <a:spcBef>
                          <a:spcPts val="1200"/>
                        </a:spcBef>
                        <a:spcAft>
                          <a:spcPts val="0"/>
                        </a:spcAft>
                        <a:buClr>
                          <a:srgbClr val="000000"/>
                        </a:buClr>
                        <a:buSzTx/>
                        <a:buFont typeface="Arial"/>
                        <a:buNone/>
                        <a:tabLst/>
                        <a:defRPr/>
                      </a:pPr>
                      <a:r>
                        <a:rPr lang="fr-FR" sz="1000" b="0" i="1" dirty="0">
                          <a:solidFill>
                            <a:srgbClr val="FFFFFF"/>
                          </a:solidFill>
                        </a:rPr>
                        <a:t>Inscrivez le nombre de m2 supplémentaires souhaités</a:t>
                      </a:r>
                    </a:p>
                  </a:txBody>
                  <a:tcPr marL="68575" marR="68575" marT="91425" marB="91425">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5" name="ZoneTexte 4">
            <a:extLst>
              <a:ext uri="{FF2B5EF4-FFF2-40B4-BE49-F238E27FC236}">
                <a16:creationId xmlns:a16="http://schemas.microsoft.com/office/drawing/2014/main" id="{9D328C8C-6CB9-8C6E-F257-08B8BC0B66FA}"/>
              </a:ext>
            </a:extLst>
          </p:cNvPr>
          <p:cNvSpPr txBox="1"/>
          <p:nvPr/>
        </p:nvSpPr>
        <p:spPr>
          <a:xfrm>
            <a:off x="5177790" y="336245"/>
            <a:ext cx="6094476" cy="400110"/>
          </a:xfrm>
          <a:prstGeom prst="rect">
            <a:avLst/>
          </a:prstGeom>
          <a:noFill/>
        </p:spPr>
        <p:txBody>
          <a:bodyPr wrap="square">
            <a:spAutoFit/>
          </a:bodyPr>
          <a:lstStyle/>
          <a:p>
            <a:r>
              <a:rPr lang="fr-FR" sz="2000" b="1" dirty="0">
                <a:solidFill>
                  <a:schemeClr val="lt1"/>
                </a:solidFill>
              </a:rPr>
              <a:t>TARIFS</a:t>
            </a:r>
            <a:endParaRPr lang="fr-F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
          <p:cNvSpPr txBox="1">
            <a:spLocks noGrp="1"/>
          </p:cNvSpPr>
          <p:nvPr>
            <p:ph type="title"/>
          </p:nvPr>
        </p:nvSpPr>
        <p:spPr>
          <a:xfrm>
            <a:off x="2524592" y="101426"/>
            <a:ext cx="7289119" cy="67729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10000"/>
              <a:buFont typeface="Calibri"/>
              <a:buNone/>
            </a:pPr>
            <a:r>
              <a:rPr lang="fr-FR" sz="4000" dirty="0">
                <a:solidFill>
                  <a:schemeClr val="lt1"/>
                </a:solidFill>
                <a:latin typeface="Arial"/>
                <a:ea typeface="Arial"/>
                <a:cs typeface="Arial"/>
                <a:sym typeface="Arial"/>
              </a:rPr>
              <a:t>IDENTIFICATION DU CANDIDAT  </a:t>
            </a:r>
            <a:endParaRPr sz="4000" dirty="0">
              <a:solidFill>
                <a:schemeClr val="lt1"/>
              </a:solidFill>
              <a:latin typeface="Arial"/>
              <a:ea typeface="Arial"/>
              <a:cs typeface="Arial"/>
              <a:sym typeface="Arial"/>
            </a:endParaRPr>
          </a:p>
        </p:txBody>
      </p:sp>
      <p:sp>
        <p:nvSpPr>
          <p:cNvPr id="240" name="Google Shape;240;p3"/>
          <p:cNvSpPr txBox="1">
            <a:spLocks noGrp="1"/>
          </p:cNvSpPr>
          <p:nvPr>
            <p:ph type="body" idx="1"/>
          </p:nvPr>
        </p:nvSpPr>
        <p:spPr>
          <a:xfrm>
            <a:off x="146304" y="597171"/>
            <a:ext cx="12045696" cy="6063158"/>
          </a:xfrm>
          <a:prstGeom prst="rect">
            <a:avLst/>
          </a:prstGeom>
          <a:noFill/>
          <a:ln>
            <a:noFill/>
          </a:ln>
        </p:spPr>
        <p:txBody>
          <a:bodyPr spcFirstLastPara="1" wrap="square" lIns="91425" tIns="45700" rIns="91425" bIns="45700" anchor="ctr" anchorCtr="0">
            <a:spAutoFit/>
          </a:bodyPr>
          <a:lstStyle/>
          <a:p>
            <a:pPr marL="0" marR="0" lvl="0" indent="0" algn="l" rtl="0">
              <a:lnSpc>
                <a:spcPct val="150000"/>
              </a:lnSpc>
              <a:spcBef>
                <a:spcPts val="0"/>
              </a:spcBef>
              <a:spcAft>
                <a:spcPts val="0"/>
              </a:spcAft>
              <a:buClr>
                <a:schemeClr val="lt1"/>
              </a:buClr>
              <a:buSzPts val="2400"/>
              <a:buFont typeface="Arial"/>
              <a:buNone/>
            </a:pPr>
            <a:r>
              <a:rPr lang="fr-FR" sz="2400" b="1" i="0" u="none" strike="noStrike" cap="none" dirty="0">
                <a:solidFill>
                  <a:schemeClr val="lt1"/>
                </a:solidFill>
              </a:rPr>
              <a:t>Nom, Prénom : </a:t>
            </a:r>
          </a:p>
          <a:p>
            <a:pPr marL="0" marR="0" lvl="0" indent="0" algn="l" rtl="0">
              <a:lnSpc>
                <a:spcPct val="150000"/>
              </a:lnSpc>
              <a:spcBef>
                <a:spcPts val="0"/>
              </a:spcBef>
              <a:spcAft>
                <a:spcPts val="0"/>
              </a:spcAft>
              <a:buClr>
                <a:schemeClr val="lt1"/>
              </a:buClr>
              <a:buSzPts val="2400"/>
              <a:buFont typeface="Arial"/>
              <a:buNone/>
            </a:pPr>
            <a:r>
              <a:rPr lang="fr-FR" sz="2400" b="1" i="0" u="none" strike="noStrike" cap="none" dirty="0">
                <a:solidFill>
                  <a:schemeClr val="lt1"/>
                </a:solidFill>
              </a:rPr>
              <a:t>Date de naissance :	     </a:t>
            </a:r>
            <a:endParaRPr sz="2400" b="1" i="0" u="none" strike="noStrike" cap="none" dirty="0">
              <a:solidFill>
                <a:schemeClr val="lt1"/>
              </a:solidFill>
            </a:endParaRPr>
          </a:p>
          <a:p>
            <a:pPr marL="0" marR="0" lvl="0" indent="0" algn="l" rtl="0">
              <a:lnSpc>
                <a:spcPct val="150000"/>
              </a:lnSpc>
              <a:spcBef>
                <a:spcPts val="0"/>
              </a:spcBef>
              <a:spcAft>
                <a:spcPts val="0"/>
              </a:spcAft>
              <a:buClr>
                <a:schemeClr val="lt1"/>
              </a:buClr>
              <a:buSzPts val="2400"/>
              <a:buFont typeface="Arial"/>
              <a:buNone/>
            </a:pPr>
            <a:r>
              <a:rPr lang="fr-FR" sz="2400" b="1" i="0" u="none" strike="noStrike" cap="none" dirty="0">
                <a:solidFill>
                  <a:schemeClr val="lt1"/>
                </a:solidFill>
              </a:rPr>
              <a:t>Adresse : n°	                                 </a:t>
            </a:r>
            <a:endParaRPr b="1" dirty="0"/>
          </a:p>
          <a:p>
            <a:pPr marL="0" marR="0" lvl="0" indent="0" algn="l" rtl="0">
              <a:lnSpc>
                <a:spcPct val="150000"/>
              </a:lnSpc>
              <a:spcBef>
                <a:spcPts val="0"/>
              </a:spcBef>
              <a:spcAft>
                <a:spcPts val="0"/>
              </a:spcAft>
              <a:buClr>
                <a:schemeClr val="lt1"/>
              </a:buClr>
              <a:buSzPts val="2400"/>
              <a:buFont typeface="Arial"/>
              <a:buNone/>
            </a:pPr>
            <a:r>
              <a:rPr lang="fr-FR" sz="2400" b="1" i="0" u="none" strike="noStrike" cap="none" dirty="0">
                <a:solidFill>
                  <a:schemeClr val="lt1"/>
                </a:solidFill>
              </a:rPr>
              <a:t>Code postal, Ville :                                                   	</a:t>
            </a:r>
            <a:endParaRPr b="1" dirty="0"/>
          </a:p>
          <a:p>
            <a:pPr marL="0" indent="0">
              <a:lnSpc>
                <a:spcPct val="150000"/>
              </a:lnSpc>
              <a:spcBef>
                <a:spcPts val="0"/>
              </a:spcBef>
              <a:buSzPts val="2400"/>
              <a:buNone/>
            </a:pPr>
            <a:r>
              <a:rPr lang="fr-FR" sz="2400" b="1" dirty="0">
                <a:solidFill>
                  <a:schemeClr val="lt1"/>
                </a:solidFill>
              </a:rPr>
              <a:t>Téléphone Portable :	</a:t>
            </a:r>
          </a:p>
          <a:p>
            <a:pPr marL="0" marR="0" lvl="0" indent="0" algn="l" rtl="0">
              <a:lnSpc>
                <a:spcPct val="150000"/>
              </a:lnSpc>
              <a:spcBef>
                <a:spcPts val="0"/>
              </a:spcBef>
              <a:spcAft>
                <a:spcPts val="0"/>
              </a:spcAft>
              <a:buClr>
                <a:schemeClr val="dk1"/>
              </a:buClr>
              <a:buSzPts val="2400"/>
              <a:buFont typeface="Arial"/>
              <a:buNone/>
            </a:pPr>
            <a:r>
              <a:rPr lang="fr-FR" sz="2400" b="1" i="0" u="none" strike="noStrike" cap="none" dirty="0">
                <a:solidFill>
                  <a:schemeClr val="lt1"/>
                </a:solidFill>
              </a:rPr>
              <a:t>Email :</a:t>
            </a:r>
            <a:endParaRPr sz="2400" b="1" i="0" u="none" strike="noStrike" cap="none" dirty="0">
              <a:solidFill>
                <a:schemeClr val="lt1"/>
              </a:solidFill>
            </a:endParaRPr>
          </a:p>
          <a:p>
            <a:pPr marL="0" indent="0">
              <a:lnSpc>
                <a:spcPct val="150000"/>
              </a:lnSpc>
              <a:spcBef>
                <a:spcPts val="0"/>
              </a:spcBef>
              <a:buClr>
                <a:schemeClr val="lt1"/>
              </a:buClr>
              <a:buSzPts val="2400"/>
              <a:buNone/>
            </a:pPr>
            <a:r>
              <a:rPr lang="fr-FR" sz="2400" b="1" u="none" strike="noStrike" cap="none" dirty="0">
                <a:solidFill>
                  <a:schemeClr val="lt1"/>
                </a:solidFill>
                <a:latin typeface="Calibri"/>
                <a:ea typeface="Calibri"/>
                <a:cs typeface="Calibri"/>
                <a:sym typeface="Calibri"/>
              </a:rPr>
              <a:t>Nom de l’entreprise :</a:t>
            </a:r>
          </a:p>
          <a:p>
            <a:pPr marL="0" indent="0">
              <a:lnSpc>
                <a:spcPct val="150000"/>
              </a:lnSpc>
              <a:spcBef>
                <a:spcPts val="0"/>
              </a:spcBef>
              <a:buClr>
                <a:schemeClr val="lt1"/>
              </a:buClr>
              <a:buSzPts val="2400"/>
              <a:buNone/>
            </a:pPr>
            <a:r>
              <a:rPr lang="fr-FR" sz="2400" b="1" i="0" u="none" strike="noStrike" cap="none" dirty="0">
                <a:solidFill>
                  <a:schemeClr val="lt1"/>
                </a:solidFill>
                <a:latin typeface="Calibri"/>
                <a:ea typeface="Calibri"/>
                <a:cs typeface="Calibri"/>
                <a:sym typeface="Calibri"/>
              </a:rPr>
              <a:t>Raison sociale :</a:t>
            </a:r>
            <a:endParaRPr lang="fr-FR" sz="2400" b="1" u="none" strike="noStrike" cap="none" dirty="0">
              <a:solidFill>
                <a:schemeClr val="lt1"/>
              </a:solidFill>
              <a:latin typeface="Calibri"/>
              <a:ea typeface="Calibri"/>
              <a:cs typeface="Calibri"/>
              <a:sym typeface="Calibri"/>
            </a:endParaRPr>
          </a:p>
          <a:p>
            <a:pPr marL="0" indent="0">
              <a:lnSpc>
                <a:spcPct val="150000"/>
              </a:lnSpc>
              <a:spcBef>
                <a:spcPts val="0"/>
              </a:spcBef>
              <a:buClr>
                <a:schemeClr val="lt1"/>
              </a:buClr>
              <a:buSzPts val="2400"/>
              <a:buNone/>
            </a:pPr>
            <a:r>
              <a:rPr lang="fr-FR" sz="2400" b="1" i="1" u="none" strike="noStrike" cap="none" dirty="0">
                <a:solidFill>
                  <a:schemeClr val="lt1"/>
                </a:solidFill>
                <a:latin typeface="Calibri"/>
                <a:ea typeface="Calibri"/>
                <a:cs typeface="Calibri"/>
                <a:sym typeface="Calibri"/>
              </a:rPr>
              <a:t>Adresse professionnelle </a:t>
            </a:r>
            <a:r>
              <a:rPr lang="fr-FR" sz="1800" b="0" i="1" u="none" strike="noStrike" cap="none" dirty="0">
                <a:solidFill>
                  <a:schemeClr val="lt1"/>
                </a:solidFill>
                <a:latin typeface="Calibri"/>
                <a:ea typeface="Calibri"/>
                <a:cs typeface="Calibri"/>
                <a:sym typeface="Calibri"/>
              </a:rPr>
              <a:t>(si différente de l’adresse personnelle) </a:t>
            </a:r>
            <a:r>
              <a:rPr lang="fr-FR" sz="2400" b="1" i="1" u="none" strike="noStrike" cap="none" dirty="0">
                <a:solidFill>
                  <a:schemeClr val="lt1"/>
                </a:solidFill>
                <a:latin typeface="Calibri"/>
                <a:ea typeface="Calibri"/>
                <a:cs typeface="Calibri"/>
                <a:sym typeface="Calibri"/>
              </a:rPr>
              <a:t>:</a:t>
            </a:r>
            <a:endParaRPr lang="fr-FR" sz="2400" b="1" i="1" dirty="0">
              <a:solidFill>
                <a:schemeClr val="lt1"/>
              </a:solidFill>
            </a:endParaRPr>
          </a:p>
          <a:p>
            <a:pPr marL="0" marR="0" lvl="0" indent="0" algn="l" rtl="0">
              <a:lnSpc>
                <a:spcPct val="100000"/>
              </a:lnSpc>
              <a:spcBef>
                <a:spcPts val="0"/>
              </a:spcBef>
              <a:spcAft>
                <a:spcPts val="0"/>
              </a:spcAft>
              <a:buClr>
                <a:schemeClr val="lt1"/>
              </a:buClr>
              <a:buSzPts val="2800"/>
              <a:buFont typeface="Arial"/>
              <a:buNone/>
            </a:pPr>
            <a:endParaRPr lang="fr-FR" sz="2400" b="1" dirty="0">
              <a:solidFill>
                <a:schemeClr val="lt1"/>
              </a:solidFill>
            </a:endParaRPr>
          </a:p>
          <a:p>
            <a:pPr marL="0" marR="0" lvl="0" indent="0" algn="l" rtl="0">
              <a:lnSpc>
                <a:spcPct val="100000"/>
              </a:lnSpc>
              <a:spcBef>
                <a:spcPts val="0"/>
              </a:spcBef>
              <a:spcAft>
                <a:spcPts val="0"/>
              </a:spcAft>
              <a:buClr>
                <a:schemeClr val="lt1"/>
              </a:buClr>
              <a:buSzPts val="2800"/>
              <a:buFont typeface="Arial"/>
              <a:buNone/>
            </a:pPr>
            <a:r>
              <a:rPr lang="fr-FR" sz="2400" b="1" i="0" u="none" strike="noStrike" cap="none" dirty="0">
                <a:solidFill>
                  <a:schemeClr val="lt1"/>
                </a:solidFill>
                <a:latin typeface="Calibri"/>
                <a:ea typeface="Calibri"/>
                <a:cs typeface="Calibri"/>
                <a:sym typeface="Calibri"/>
              </a:rPr>
              <a:t>Participation au marché de Noël d’Ajaccio les années précédentes ?  </a:t>
            </a:r>
            <a:endParaRPr lang="fr-FR" sz="2400" dirty="0"/>
          </a:p>
          <a:p>
            <a:pPr marL="0" marR="0" lvl="0" indent="0" algn="l" rtl="0">
              <a:lnSpc>
                <a:spcPct val="100000"/>
              </a:lnSpc>
              <a:spcBef>
                <a:spcPts val="0"/>
              </a:spcBef>
              <a:spcAft>
                <a:spcPts val="0"/>
              </a:spcAft>
              <a:buClr>
                <a:schemeClr val="lt1"/>
              </a:buClr>
              <a:buSzPts val="2000"/>
              <a:buFont typeface="Arial"/>
              <a:buNone/>
            </a:pPr>
            <a:r>
              <a:rPr lang="fr-FR" sz="1600" b="1" i="0" u="none" strike="noStrike" cap="none" dirty="0">
                <a:solidFill>
                  <a:schemeClr val="lt1"/>
                </a:solidFill>
                <a:latin typeface="Calibri"/>
                <a:ea typeface="Calibri"/>
                <a:cs typeface="Calibri"/>
                <a:sym typeface="Calibri"/>
              </a:rPr>
              <a:t>Si oui lesquelles : </a:t>
            </a:r>
            <a:endParaRPr lang="fr-F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5"/>
          <p:cNvSpPr txBox="1">
            <a:spLocks noGrp="1"/>
          </p:cNvSpPr>
          <p:nvPr>
            <p:ph type="title"/>
          </p:nvPr>
        </p:nvSpPr>
        <p:spPr>
          <a:xfrm>
            <a:off x="2175857" y="-210961"/>
            <a:ext cx="1110996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Calibri"/>
              <a:buNone/>
            </a:pPr>
            <a:r>
              <a:rPr lang="fr-FR" dirty="0">
                <a:solidFill>
                  <a:schemeClr val="lt1"/>
                </a:solidFill>
              </a:rPr>
              <a:t>D</a:t>
            </a:r>
            <a:r>
              <a:rPr lang="fr-FR" dirty="0">
                <a:solidFill>
                  <a:schemeClr val="lt1"/>
                </a:solidFill>
                <a:latin typeface="Calibri"/>
                <a:ea typeface="Calibri"/>
                <a:cs typeface="Calibri"/>
                <a:sym typeface="Calibri"/>
              </a:rPr>
              <a:t>escription de la proposition: </a:t>
            </a:r>
            <a:endParaRPr dirty="0"/>
          </a:p>
        </p:txBody>
      </p:sp>
      <p:sp>
        <p:nvSpPr>
          <p:cNvPr id="253" name="Google Shape;253;p5"/>
          <p:cNvSpPr txBox="1">
            <a:spLocks noGrp="1"/>
          </p:cNvSpPr>
          <p:nvPr>
            <p:ph type="body" idx="1"/>
          </p:nvPr>
        </p:nvSpPr>
        <p:spPr>
          <a:xfrm>
            <a:off x="1" y="754395"/>
            <a:ext cx="12191999" cy="508164"/>
          </a:xfrm>
          <a:prstGeom prst="rect">
            <a:avLst/>
          </a:prstGeom>
          <a:noFill/>
          <a:ln>
            <a:noFill/>
          </a:ln>
        </p:spPr>
        <p:txBody>
          <a:bodyPr spcFirstLastPara="1" wrap="square" lIns="91425" tIns="45700" rIns="91425" bIns="45700" anchor="t" anchorCtr="0">
            <a:normAutofit fontScale="32500" lnSpcReduction="20000"/>
          </a:bodyPr>
          <a:lstStyle/>
          <a:p>
            <a:pPr marL="114300" indent="0" rtl="0">
              <a:spcBef>
                <a:spcPts val="1000"/>
              </a:spcBef>
              <a:spcAft>
                <a:spcPts val="0"/>
              </a:spcAft>
              <a:buNone/>
            </a:pPr>
            <a:r>
              <a:rPr lang="fr-FR" sz="5400" b="0" i="0" u="none" strike="noStrike" dirty="0">
                <a:solidFill>
                  <a:schemeClr val="bg1"/>
                </a:solidFill>
                <a:effectLst/>
                <a:latin typeface="Arial" panose="020B0604020202020204" pitchFamily="34" charset="0"/>
              </a:rPr>
              <a:t>Décrivez au maximum les jeux que vous souhaitez proposer, les tarifs pour un ticket, la durée et le nombre de jeux</a:t>
            </a:r>
            <a:endParaRPr lang="fr-FR" sz="3600" b="0" dirty="0">
              <a:solidFill>
                <a:schemeClr val="bg1"/>
              </a:solidFill>
              <a:effectLst/>
            </a:endParaRPr>
          </a:p>
          <a:p>
            <a:pPr marL="0" lvl="0" indent="0" algn="l" rtl="0">
              <a:lnSpc>
                <a:spcPct val="90000"/>
              </a:lnSpc>
              <a:spcBef>
                <a:spcPts val="1000"/>
              </a:spcBef>
              <a:spcAft>
                <a:spcPts val="0"/>
              </a:spcAft>
              <a:buClr>
                <a:schemeClr val="dk1"/>
              </a:buClr>
              <a:buSzPts val="1600"/>
              <a:buNone/>
            </a:pPr>
            <a:endParaRPr sz="1200" b="1" dirty="0">
              <a:latin typeface="Calibri"/>
              <a:ea typeface="Calibri"/>
              <a:cs typeface="Calibri"/>
              <a:sym typeface="Calibri"/>
            </a:endParaRPr>
          </a:p>
        </p:txBody>
      </p:sp>
      <p:sp>
        <p:nvSpPr>
          <p:cNvPr id="2" name="ZoneTexte 2">
            <a:extLst>
              <a:ext uri="{FF2B5EF4-FFF2-40B4-BE49-F238E27FC236}">
                <a16:creationId xmlns:a16="http://schemas.microsoft.com/office/drawing/2014/main" id="{EE2ED1E0-1FE3-F369-85B6-801AF57758C2}"/>
              </a:ext>
            </a:extLst>
          </p:cNvPr>
          <p:cNvSpPr txBox="1"/>
          <p:nvPr/>
        </p:nvSpPr>
        <p:spPr>
          <a:xfrm>
            <a:off x="207817" y="1918681"/>
            <a:ext cx="11762510" cy="2734504"/>
          </a:xfrm>
          <a:prstGeom prst="rect">
            <a:avLst/>
          </a:prstGeom>
          <a:noFill/>
          <a:ln>
            <a:solidFill>
              <a:schemeClr val="bg1"/>
            </a:solidFill>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5"/>
          <p:cNvSpPr txBox="1">
            <a:spLocks noGrp="1"/>
          </p:cNvSpPr>
          <p:nvPr>
            <p:ph type="title"/>
          </p:nvPr>
        </p:nvSpPr>
        <p:spPr>
          <a:xfrm>
            <a:off x="-1611" y="82401"/>
            <a:ext cx="12191999"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Calibri"/>
              <a:buNone/>
            </a:pPr>
            <a:r>
              <a:rPr lang="fr-FR" dirty="0">
                <a:solidFill>
                  <a:schemeClr val="lt1"/>
                </a:solidFill>
              </a:rPr>
              <a:t>D</a:t>
            </a:r>
            <a:r>
              <a:rPr lang="fr-FR" dirty="0">
                <a:solidFill>
                  <a:schemeClr val="lt1"/>
                </a:solidFill>
                <a:latin typeface="Calibri"/>
                <a:ea typeface="Calibri"/>
                <a:cs typeface="Calibri"/>
                <a:sym typeface="Calibri"/>
              </a:rPr>
              <a:t>escription technique de la proposition:</a:t>
            </a:r>
            <a:br>
              <a:rPr lang="fr-FR" dirty="0">
                <a:solidFill>
                  <a:schemeClr val="lt1"/>
                </a:solidFill>
                <a:latin typeface="Calibri"/>
                <a:ea typeface="Calibri"/>
                <a:cs typeface="Calibri"/>
                <a:sym typeface="Calibri"/>
              </a:rPr>
            </a:br>
            <a:r>
              <a:rPr lang="fr-FR" sz="2400" dirty="0">
                <a:solidFill>
                  <a:schemeClr val="tx1"/>
                </a:solidFill>
                <a:highlight>
                  <a:srgbClr val="FFFF00"/>
                </a:highlight>
                <a:latin typeface="Calibri"/>
                <a:ea typeface="Calibri"/>
                <a:cs typeface="Calibri"/>
                <a:sym typeface="Calibri"/>
              </a:rPr>
              <a:t>page à dupliquer pour chacune des machines souhaitées </a:t>
            </a:r>
            <a:endParaRPr dirty="0">
              <a:solidFill>
                <a:schemeClr val="tx1"/>
              </a:solidFill>
              <a:highlight>
                <a:srgbClr val="FFFF00"/>
              </a:highlight>
            </a:endParaRPr>
          </a:p>
        </p:txBody>
      </p:sp>
      <p:sp>
        <p:nvSpPr>
          <p:cNvPr id="253" name="Google Shape;253;p5"/>
          <p:cNvSpPr txBox="1">
            <a:spLocks noGrp="1"/>
          </p:cNvSpPr>
          <p:nvPr>
            <p:ph type="body" idx="1"/>
          </p:nvPr>
        </p:nvSpPr>
        <p:spPr>
          <a:xfrm>
            <a:off x="-1610" y="1642278"/>
            <a:ext cx="12191999" cy="508164"/>
          </a:xfrm>
          <a:prstGeom prst="rect">
            <a:avLst/>
          </a:prstGeom>
          <a:noFill/>
          <a:ln>
            <a:noFill/>
          </a:ln>
        </p:spPr>
        <p:txBody>
          <a:bodyPr spcFirstLastPara="1" wrap="square" lIns="91425" tIns="45700" rIns="91425" bIns="45700" anchor="t" anchorCtr="0">
            <a:normAutofit fontScale="25000" lnSpcReduction="20000"/>
          </a:bodyPr>
          <a:lstStyle/>
          <a:p>
            <a:pPr marL="114300" indent="0" rtl="0">
              <a:spcBef>
                <a:spcPts val="1000"/>
              </a:spcBef>
              <a:spcAft>
                <a:spcPts val="0"/>
              </a:spcAft>
              <a:buNone/>
            </a:pPr>
            <a:r>
              <a:rPr lang="fr-FR" sz="5400" b="0" i="0" u="none" strike="noStrike" dirty="0">
                <a:solidFill>
                  <a:schemeClr val="bg1"/>
                </a:solidFill>
                <a:effectLst/>
                <a:latin typeface="Arial" panose="020B0604020202020204" pitchFamily="34" charset="0"/>
              </a:rPr>
              <a:t>Décrivez au maximum les jeux que vous souhaitez proposer, les dimensions, poids au sol, besoins électriques (mono, triphasé, ampérage </a:t>
            </a:r>
            <a:r>
              <a:rPr lang="fr-FR" sz="5400" b="0" i="0" u="none" strike="noStrike" dirty="0" err="1">
                <a:solidFill>
                  <a:schemeClr val="bg1"/>
                </a:solidFill>
                <a:effectLst/>
                <a:latin typeface="Arial" panose="020B0604020202020204" pitchFamily="34" charset="0"/>
              </a:rPr>
              <a:t>etc</a:t>
            </a:r>
            <a:r>
              <a:rPr lang="fr-FR" sz="5400" b="0" i="0" u="none" strike="noStrike" dirty="0">
                <a:solidFill>
                  <a:schemeClr val="bg1"/>
                </a:solidFill>
                <a:effectLst/>
                <a:latin typeface="Arial" panose="020B0604020202020204" pitchFamily="34" charset="0"/>
              </a:rPr>
              <a:t>;)</a:t>
            </a:r>
            <a:endParaRPr lang="fr-FR" sz="3600" b="0" dirty="0">
              <a:solidFill>
                <a:schemeClr val="bg1"/>
              </a:solidFill>
              <a:effectLst/>
            </a:endParaRPr>
          </a:p>
          <a:p>
            <a:pPr marL="0" lvl="0" indent="0" algn="l" rtl="0">
              <a:lnSpc>
                <a:spcPct val="90000"/>
              </a:lnSpc>
              <a:spcBef>
                <a:spcPts val="1000"/>
              </a:spcBef>
              <a:spcAft>
                <a:spcPts val="0"/>
              </a:spcAft>
              <a:buClr>
                <a:schemeClr val="dk1"/>
              </a:buClr>
              <a:buSzPts val="1600"/>
              <a:buNone/>
            </a:pPr>
            <a:endParaRPr sz="1200" b="1" dirty="0">
              <a:latin typeface="Calibri"/>
              <a:ea typeface="Calibri"/>
              <a:cs typeface="Calibri"/>
              <a:sym typeface="Calibri"/>
            </a:endParaRPr>
          </a:p>
        </p:txBody>
      </p:sp>
      <p:sp>
        <p:nvSpPr>
          <p:cNvPr id="3" name="Google Shape;287;p10">
            <a:extLst>
              <a:ext uri="{FF2B5EF4-FFF2-40B4-BE49-F238E27FC236}">
                <a16:creationId xmlns:a16="http://schemas.microsoft.com/office/drawing/2014/main" id="{A42E4ED3-5CAA-F917-4C39-7CE6BCADA9CB}"/>
              </a:ext>
            </a:extLst>
          </p:cNvPr>
          <p:cNvSpPr txBox="1">
            <a:spLocks/>
          </p:cNvSpPr>
          <p:nvPr/>
        </p:nvSpPr>
        <p:spPr>
          <a:xfrm>
            <a:off x="126241" y="2079958"/>
            <a:ext cx="3562994" cy="5139828"/>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lnSpc>
                <a:spcPct val="100000"/>
              </a:lnSpc>
              <a:spcBef>
                <a:spcPts val="0"/>
              </a:spcBef>
              <a:buClr>
                <a:schemeClr val="lt1"/>
              </a:buClr>
              <a:buSzPts val="2800"/>
              <a:buFont typeface="Arial"/>
              <a:buNone/>
            </a:pPr>
            <a:r>
              <a:rPr lang="fr-FR" sz="1800" b="1" u="sng" dirty="0">
                <a:solidFill>
                  <a:schemeClr val="lt1"/>
                </a:solidFill>
              </a:rPr>
              <a:t>Dimensions et poids </a:t>
            </a:r>
          </a:p>
          <a:p>
            <a:pPr marL="0" indent="0" algn="ctr">
              <a:lnSpc>
                <a:spcPct val="100000"/>
              </a:lnSpc>
              <a:spcBef>
                <a:spcPts val="0"/>
              </a:spcBef>
              <a:buClr>
                <a:schemeClr val="lt1"/>
              </a:buClr>
              <a:buSzPts val="2800"/>
              <a:buFont typeface="Arial"/>
              <a:buNone/>
            </a:pPr>
            <a:endParaRPr lang="fr-FR" sz="1800" b="1" u="sng"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Longueur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Largeur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Hauteur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Circonférence :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Poids total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Nbre de pieds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Poids total chargé avec public : </a:t>
            </a:r>
          </a:p>
          <a:p>
            <a:pPr marL="0" indent="0" algn="ctr">
              <a:lnSpc>
                <a:spcPct val="100000"/>
              </a:lnSpc>
              <a:spcBef>
                <a:spcPts val="0"/>
              </a:spcBef>
              <a:buClr>
                <a:schemeClr val="lt1"/>
              </a:buClr>
              <a:buSzPts val="2800"/>
              <a:buFont typeface="Arial"/>
              <a:buNone/>
            </a:pPr>
            <a:endParaRPr lang="fr-FR" sz="2000" b="1" dirty="0">
              <a:solidFill>
                <a:schemeClr val="lt1"/>
              </a:solidFill>
            </a:endParaRPr>
          </a:p>
          <a:p>
            <a:pPr marL="0" indent="0" algn="ctr">
              <a:lnSpc>
                <a:spcPct val="100000"/>
              </a:lnSpc>
              <a:spcBef>
                <a:spcPts val="0"/>
              </a:spcBef>
              <a:buClr>
                <a:schemeClr val="lt1"/>
              </a:buClr>
              <a:buSzPts val="2000"/>
              <a:buFont typeface="Arial"/>
              <a:buNone/>
            </a:pPr>
            <a:endParaRPr lang="fr-FR" dirty="0"/>
          </a:p>
        </p:txBody>
      </p:sp>
      <p:sp>
        <p:nvSpPr>
          <p:cNvPr id="4" name="Google Shape;287;p10">
            <a:extLst>
              <a:ext uri="{FF2B5EF4-FFF2-40B4-BE49-F238E27FC236}">
                <a16:creationId xmlns:a16="http://schemas.microsoft.com/office/drawing/2014/main" id="{1BD361D1-1A13-47A0-2B50-978BD3F8142E}"/>
              </a:ext>
            </a:extLst>
          </p:cNvPr>
          <p:cNvSpPr txBox="1">
            <a:spLocks/>
          </p:cNvSpPr>
          <p:nvPr/>
        </p:nvSpPr>
        <p:spPr>
          <a:xfrm>
            <a:off x="5567934" y="5575311"/>
            <a:ext cx="4581906" cy="1200288"/>
          </a:xfrm>
          <a:prstGeom prst="rect">
            <a:avLst/>
          </a:prstGeom>
          <a:noFill/>
          <a:ln>
            <a:solidFill>
              <a:srgbClr val="FF0000"/>
            </a:solid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lnSpc>
                <a:spcPct val="100000"/>
              </a:lnSpc>
              <a:spcBef>
                <a:spcPts val="0"/>
              </a:spcBef>
              <a:buClr>
                <a:schemeClr val="lt1"/>
              </a:buClr>
              <a:buSzPts val="2800"/>
              <a:buFont typeface="Arial"/>
              <a:buNone/>
            </a:pPr>
            <a:r>
              <a:rPr lang="fr-FR" sz="1800" b="1" dirty="0">
                <a:solidFill>
                  <a:schemeClr val="lt1"/>
                </a:solidFill>
              </a:rPr>
              <a:t>À joindre en page suivante :</a:t>
            </a:r>
          </a:p>
          <a:p>
            <a:pPr marL="0" indent="0" algn="ctr">
              <a:lnSpc>
                <a:spcPct val="100000"/>
              </a:lnSpc>
              <a:spcBef>
                <a:spcPts val="0"/>
              </a:spcBef>
              <a:buClr>
                <a:schemeClr val="lt1"/>
              </a:buClr>
              <a:buSzPts val="2800"/>
              <a:buFont typeface="Arial"/>
              <a:buNone/>
            </a:pPr>
            <a:r>
              <a:rPr lang="fr-FR" sz="1800" b="1" dirty="0">
                <a:solidFill>
                  <a:schemeClr val="lt1"/>
                </a:solidFill>
              </a:rPr>
              <a:t>Fiche technique </a:t>
            </a:r>
          </a:p>
          <a:p>
            <a:pPr marL="0" indent="0" algn="ctr">
              <a:lnSpc>
                <a:spcPct val="100000"/>
              </a:lnSpc>
              <a:spcBef>
                <a:spcPts val="0"/>
              </a:spcBef>
              <a:buClr>
                <a:schemeClr val="lt1"/>
              </a:buClr>
              <a:buSzPts val="2800"/>
              <a:buFont typeface="Arial"/>
              <a:buNone/>
            </a:pPr>
            <a:r>
              <a:rPr lang="fr-FR" sz="1800" b="1" dirty="0">
                <a:solidFill>
                  <a:schemeClr val="lt1"/>
                </a:solidFill>
              </a:rPr>
              <a:t>Photo </a:t>
            </a:r>
          </a:p>
          <a:p>
            <a:pPr marL="0" indent="0" algn="ctr">
              <a:lnSpc>
                <a:spcPct val="100000"/>
              </a:lnSpc>
              <a:spcBef>
                <a:spcPts val="0"/>
              </a:spcBef>
              <a:buClr>
                <a:schemeClr val="lt1"/>
              </a:buClr>
              <a:buSzPts val="2800"/>
              <a:buFont typeface="Arial"/>
              <a:buNone/>
            </a:pPr>
            <a:r>
              <a:rPr lang="fr-FR" sz="1800" b="1" dirty="0">
                <a:solidFill>
                  <a:schemeClr val="lt1"/>
                </a:solidFill>
              </a:rPr>
              <a:t>Prix du tour</a:t>
            </a:r>
            <a:endParaRPr lang="fr-FR" sz="2000" b="1" dirty="0">
              <a:solidFill>
                <a:schemeClr val="lt1"/>
              </a:solidFill>
            </a:endParaRPr>
          </a:p>
        </p:txBody>
      </p:sp>
      <p:sp>
        <p:nvSpPr>
          <p:cNvPr id="5" name="Google Shape;287;p10">
            <a:extLst>
              <a:ext uri="{FF2B5EF4-FFF2-40B4-BE49-F238E27FC236}">
                <a16:creationId xmlns:a16="http://schemas.microsoft.com/office/drawing/2014/main" id="{DCD9B1DF-1F69-7CE6-0716-F196B6C84AB5}"/>
              </a:ext>
            </a:extLst>
          </p:cNvPr>
          <p:cNvSpPr txBox="1">
            <a:spLocks/>
          </p:cNvSpPr>
          <p:nvPr/>
        </p:nvSpPr>
        <p:spPr>
          <a:xfrm>
            <a:off x="168913" y="5575311"/>
            <a:ext cx="3186935" cy="707846"/>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nSpc>
                <a:spcPct val="100000"/>
              </a:lnSpc>
              <a:spcBef>
                <a:spcPts val="0"/>
              </a:spcBef>
              <a:buSzPts val="2000"/>
              <a:buFont typeface="Arial"/>
              <a:buNone/>
            </a:pPr>
            <a:endParaRPr lang="fr-FR" sz="2000" b="1" dirty="0">
              <a:solidFill>
                <a:schemeClr val="lt1"/>
              </a:solidFill>
            </a:endParaRPr>
          </a:p>
          <a:p>
            <a:pPr marL="0" indent="0">
              <a:lnSpc>
                <a:spcPct val="100000"/>
              </a:lnSpc>
              <a:spcBef>
                <a:spcPts val="0"/>
              </a:spcBef>
              <a:buSzPts val="2000"/>
              <a:buFont typeface="Arial"/>
              <a:buNone/>
            </a:pPr>
            <a:endParaRPr lang="fr-FR" sz="2000" b="1" dirty="0">
              <a:solidFill>
                <a:schemeClr val="lt1"/>
              </a:solidFill>
            </a:endParaRPr>
          </a:p>
        </p:txBody>
      </p:sp>
      <p:sp>
        <p:nvSpPr>
          <p:cNvPr id="6" name="Google Shape;287;p10">
            <a:extLst>
              <a:ext uri="{FF2B5EF4-FFF2-40B4-BE49-F238E27FC236}">
                <a16:creationId xmlns:a16="http://schemas.microsoft.com/office/drawing/2014/main" id="{0765F8A5-A78D-EE94-7705-EF76198875A1}"/>
              </a:ext>
            </a:extLst>
          </p:cNvPr>
          <p:cNvSpPr txBox="1">
            <a:spLocks/>
          </p:cNvSpPr>
          <p:nvPr/>
        </p:nvSpPr>
        <p:spPr>
          <a:xfrm>
            <a:off x="4315468" y="2217356"/>
            <a:ext cx="2851818" cy="3447057"/>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lnSpc>
                <a:spcPct val="100000"/>
              </a:lnSpc>
              <a:spcBef>
                <a:spcPts val="0"/>
              </a:spcBef>
              <a:buClr>
                <a:schemeClr val="lt1"/>
              </a:buClr>
              <a:buSzPts val="2800"/>
              <a:buFont typeface="Arial"/>
              <a:buNone/>
            </a:pPr>
            <a:r>
              <a:rPr lang="fr-FR" sz="1800" b="1" u="sng" dirty="0">
                <a:solidFill>
                  <a:schemeClr val="lt1"/>
                </a:solidFill>
              </a:rPr>
              <a:t>Besoins électriques </a:t>
            </a:r>
          </a:p>
          <a:p>
            <a:pPr marL="0" indent="0" algn="ctr">
              <a:lnSpc>
                <a:spcPct val="100000"/>
              </a:lnSpc>
              <a:spcBef>
                <a:spcPts val="0"/>
              </a:spcBef>
              <a:buClr>
                <a:schemeClr val="lt1"/>
              </a:buClr>
              <a:buSzPts val="2800"/>
              <a:buFont typeface="Arial"/>
              <a:buNone/>
            </a:pPr>
            <a:endParaRPr lang="fr-FR" sz="1800" b="1" u="sng"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Monophasé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Triphasé :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Nbre d ampères :</a:t>
            </a:r>
          </a:p>
          <a:p>
            <a:pPr marL="0" indent="0" algn="ctr">
              <a:lnSpc>
                <a:spcPct val="100000"/>
              </a:lnSpc>
              <a:spcBef>
                <a:spcPts val="0"/>
              </a:spcBef>
              <a:buClr>
                <a:schemeClr val="lt1"/>
              </a:buClr>
              <a:buSzPts val="2800"/>
              <a:buFont typeface="Arial"/>
              <a:buNone/>
            </a:pPr>
            <a:r>
              <a:rPr lang="fr-FR" sz="1800" b="1" dirty="0">
                <a:solidFill>
                  <a:schemeClr val="lt1"/>
                </a:solidFill>
              </a:rPr>
              <a:t>  </a:t>
            </a:r>
          </a:p>
          <a:p>
            <a:pPr marL="0" indent="0" algn="ctr">
              <a:lnSpc>
                <a:spcPct val="100000"/>
              </a:lnSpc>
              <a:spcBef>
                <a:spcPts val="0"/>
              </a:spcBef>
              <a:buClr>
                <a:schemeClr val="lt1"/>
              </a:buClr>
              <a:buSzPts val="2800"/>
              <a:buFont typeface="Arial"/>
              <a:buNone/>
            </a:pPr>
            <a:r>
              <a:rPr lang="fr-FR" sz="1800" b="1" dirty="0">
                <a:solidFill>
                  <a:schemeClr val="lt1"/>
                </a:solidFill>
              </a:rPr>
              <a:t>Nbre de Volts :</a:t>
            </a:r>
          </a:p>
          <a:p>
            <a:pPr marL="0" indent="0" algn="ctr">
              <a:lnSpc>
                <a:spcPct val="100000"/>
              </a:lnSpc>
              <a:spcBef>
                <a:spcPts val="0"/>
              </a:spcBef>
              <a:buClr>
                <a:schemeClr val="lt1"/>
              </a:buClr>
              <a:buSzPts val="2800"/>
              <a:buFont typeface="Arial"/>
              <a:buNone/>
            </a:pPr>
            <a:r>
              <a:rPr lang="fr-FR" sz="1800" b="1" dirty="0">
                <a:solidFill>
                  <a:schemeClr val="lt1"/>
                </a:solidFill>
              </a:rPr>
              <a:t> </a:t>
            </a:r>
          </a:p>
          <a:p>
            <a:pPr marL="0" indent="0" algn="ctr">
              <a:lnSpc>
                <a:spcPct val="100000"/>
              </a:lnSpc>
              <a:spcBef>
                <a:spcPts val="0"/>
              </a:spcBef>
              <a:buClr>
                <a:schemeClr val="lt1"/>
              </a:buClr>
              <a:buSzPts val="2800"/>
              <a:buFont typeface="Arial"/>
              <a:buNone/>
            </a:pPr>
            <a:r>
              <a:rPr lang="fr-FR" sz="1800" b="1" dirty="0">
                <a:solidFill>
                  <a:schemeClr val="lt1"/>
                </a:solidFill>
              </a:rPr>
              <a:t>Nbre de phases</a:t>
            </a:r>
            <a:endParaRPr lang="fr-FR" sz="2000" b="1" dirty="0">
              <a:solidFill>
                <a:schemeClr val="lt1"/>
              </a:solidFill>
            </a:endParaRPr>
          </a:p>
          <a:p>
            <a:pPr marL="0" indent="0">
              <a:lnSpc>
                <a:spcPct val="100000"/>
              </a:lnSpc>
              <a:spcBef>
                <a:spcPts val="0"/>
              </a:spcBef>
              <a:buSzPts val="2000"/>
              <a:buFont typeface="Arial"/>
              <a:buNone/>
            </a:pPr>
            <a:endParaRPr lang="fr-FR" sz="2000" b="1" dirty="0">
              <a:solidFill>
                <a:schemeClr val="lt1"/>
              </a:solidFill>
            </a:endParaRPr>
          </a:p>
        </p:txBody>
      </p:sp>
      <p:sp>
        <p:nvSpPr>
          <p:cNvPr id="8" name="Google Shape;287;p10">
            <a:extLst>
              <a:ext uri="{FF2B5EF4-FFF2-40B4-BE49-F238E27FC236}">
                <a16:creationId xmlns:a16="http://schemas.microsoft.com/office/drawing/2014/main" id="{DE07850D-C80C-1EB8-284A-93C651E89E23}"/>
              </a:ext>
            </a:extLst>
          </p:cNvPr>
          <p:cNvSpPr txBox="1">
            <a:spLocks/>
          </p:cNvSpPr>
          <p:nvPr/>
        </p:nvSpPr>
        <p:spPr>
          <a:xfrm>
            <a:off x="8318812" y="2286675"/>
            <a:ext cx="2667000" cy="3016170"/>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lgn="ctr">
              <a:lnSpc>
                <a:spcPct val="100000"/>
              </a:lnSpc>
              <a:spcBef>
                <a:spcPts val="0"/>
              </a:spcBef>
              <a:buClr>
                <a:schemeClr val="lt1"/>
              </a:buClr>
              <a:buSzPts val="2800"/>
              <a:buFont typeface="Arial"/>
              <a:buNone/>
            </a:pPr>
            <a:r>
              <a:rPr lang="fr-FR" sz="1800" b="1" u="sng" dirty="0">
                <a:solidFill>
                  <a:schemeClr val="lt1"/>
                </a:solidFill>
              </a:rPr>
              <a:t>Acheminement structure </a:t>
            </a:r>
          </a:p>
          <a:p>
            <a:pPr marL="0" indent="0" algn="ctr">
              <a:lnSpc>
                <a:spcPct val="100000"/>
              </a:lnSpc>
              <a:spcBef>
                <a:spcPts val="0"/>
              </a:spcBef>
              <a:buClr>
                <a:schemeClr val="lt1"/>
              </a:buClr>
              <a:buSzPts val="2800"/>
              <a:buFont typeface="Arial"/>
              <a:buNone/>
            </a:pPr>
            <a:endParaRPr lang="fr-FR" sz="1800" b="1" u="sng"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Véhicule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Camion VL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Camion PL :</a:t>
            </a:r>
          </a:p>
          <a:p>
            <a:pPr marL="0" indent="0" algn="ctr">
              <a:lnSpc>
                <a:spcPct val="100000"/>
              </a:lnSpc>
              <a:spcBef>
                <a:spcPts val="0"/>
              </a:spcBef>
              <a:buClr>
                <a:schemeClr val="lt1"/>
              </a:buClr>
              <a:buSzPts val="2800"/>
              <a:buFont typeface="Arial"/>
              <a:buNone/>
            </a:pPr>
            <a:endParaRPr lang="fr-FR" sz="1800" b="1" dirty="0">
              <a:solidFill>
                <a:schemeClr val="lt1"/>
              </a:solidFill>
            </a:endParaRPr>
          </a:p>
          <a:p>
            <a:pPr marL="0" indent="0" algn="ctr">
              <a:lnSpc>
                <a:spcPct val="100000"/>
              </a:lnSpc>
              <a:spcBef>
                <a:spcPts val="0"/>
              </a:spcBef>
              <a:buClr>
                <a:schemeClr val="lt1"/>
              </a:buClr>
              <a:buSzPts val="2800"/>
              <a:buFont typeface="Arial"/>
              <a:buNone/>
            </a:pPr>
            <a:r>
              <a:rPr lang="fr-FR" sz="1800" b="1" dirty="0">
                <a:solidFill>
                  <a:schemeClr val="lt1"/>
                </a:solidFill>
              </a:rPr>
              <a:t>Semi-remorque :  </a:t>
            </a:r>
            <a:endParaRPr lang="fr-FR" sz="2000" b="1" dirty="0">
              <a:solidFill>
                <a:schemeClr val="lt1"/>
              </a:solidFill>
            </a:endParaRPr>
          </a:p>
          <a:p>
            <a:pPr marL="0" indent="0" algn="ctr">
              <a:lnSpc>
                <a:spcPct val="100000"/>
              </a:lnSpc>
              <a:spcBef>
                <a:spcPts val="0"/>
              </a:spcBef>
              <a:buClr>
                <a:schemeClr val="lt1"/>
              </a:buClr>
              <a:buSzPts val="2000"/>
              <a:buFont typeface="Arial"/>
              <a:buNone/>
            </a:pPr>
            <a:endParaRPr lang="fr-FR" dirty="0"/>
          </a:p>
        </p:txBody>
      </p:sp>
    </p:spTree>
    <p:extLst>
      <p:ext uri="{BB962C8B-B14F-4D97-AF65-F5344CB8AC3E}">
        <p14:creationId xmlns:p14="http://schemas.microsoft.com/office/powerpoint/2010/main" val="3304343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14"/>
          <p:cNvSpPr txBox="1">
            <a:spLocks noGrp="1"/>
          </p:cNvSpPr>
          <p:nvPr>
            <p:ph type="title"/>
          </p:nvPr>
        </p:nvSpPr>
        <p:spPr>
          <a:xfrm>
            <a:off x="345057" y="860425"/>
            <a:ext cx="11533517" cy="2873375"/>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00000"/>
              <a:buFont typeface="Calibri"/>
              <a:buNone/>
            </a:pPr>
            <a:r>
              <a:rPr lang="fr-FR" dirty="0">
                <a:solidFill>
                  <a:schemeClr val="lt1"/>
                </a:solidFill>
              </a:rPr>
              <a:t>Lots offerts pour le jeu concours - OBLIGATOIRE</a:t>
            </a:r>
            <a:r>
              <a:rPr lang="fr-FR" b="1" dirty="0">
                <a:solidFill>
                  <a:schemeClr val="lt1"/>
                </a:solidFill>
                <a:latin typeface="Calibri"/>
                <a:ea typeface="Calibri"/>
                <a:cs typeface="Calibri"/>
                <a:sym typeface="Calibri"/>
              </a:rPr>
              <a:t> </a:t>
            </a:r>
            <a:br>
              <a:rPr lang="fr-FR" sz="2000" b="0" i="0" u="none" strike="noStrike" cap="none" dirty="0">
                <a:solidFill>
                  <a:schemeClr val="lt1"/>
                </a:solidFill>
              </a:rPr>
            </a:br>
            <a:r>
              <a:rPr lang="fr-FR" sz="1800" dirty="0">
                <a:solidFill>
                  <a:schemeClr val="lt1"/>
                </a:solidFill>
                <a:latin typeface="Calibri"/>
                <a:ea typeface="Calibri"/>
                <a:cs typeface="Calibri"/>
                <a:sym typeface="Calibri"/>
              </a:rPr>
              <a:t>Afin de professionnaliser l’animation du marché et de mettre en valeur l’ensemble des exposants, un jeu concours se déroulera tous les jours, à destination du public présent.</a:t>
            </a:r>
            <a:br>
              <a:rPr lang="fr-FR" sz="1800" dirty="0">
                <a:solidFill>
                  <a:schemeClr val="lt1"/>
                </a:solidFill>
                <a:latin typeface="Times New Roman"/>
                <a:ea typeface="Times New Roman"/>
                <a:cs typeface="Times New Roman"/>
                <a:sym typeface="Times New Roman"/>
              </a:rPr>
            </a:br>
            <a:r>
              <a:rPr lang="fr-FR" sz="1800" dirty="0">
                <a:solidFill>
                  <a:schemeClr val="lt1"/>
                </a:solidFill>
                <a:latin typeface="Calibri"/>
                <a:ea typeface="Calibri"/>
                <a:cs typeface="Calibri"/>
                <a:sym typeface="Calibri"/>
              </a:rPr>
              <a:t>Il est demandé à chaque exposant de fournir un lot qui sera offert aux gagnants ayant participés. </a:t>
            </a:r>
            <a:br>
              <a:rPr lang="fr-FR" sz="1800" dirty="0">
                <a:solidFill>
                  <a:schemeClr val="lt1"/>
                </a:solidFill>
                <a:latin typeface="Calibri"/>
                <a:ea typeface="Calibri"/>
                <a:cs typeface="Calibri"/>
                <a:sym typeface="Calibri"/>
              </a:rPr>
            </a:br>
            <a:br>
              <a:rPr lang="fr-FR" sz="1800" dirty="0">
                <a:solidFill>
                  <a:schemeClr val="lt1"/>
                </a:solidFill>
                <a:latin typeface="Calibri"/>
                <a:ea typeface="Calibri"/>
                <a:cs typeface="Calibri"/>
                <a:sym typeface="Calibri"/>
              </a:rPr>
            </a:br>
            <a:r>
              <a:rPr lang="fr-FR" sz="1800" dirty="0">
                <a:solidFill>
                  <a:schemeClr val="lt1"/>
                </a:solidFill>
                <a:latin typeface="Calibri"/>
                <a:ea typeface="Calibri"/>
                <a:cs typeface="Calibri"/>
                <a:sym typeface="Calibri"/>
              </a:rPr>
              <a:t>Les lots correspondront à votre activité.</a:t>
            </a:r>
            <a:br>
              <a:rPr lang="fr-FR" sz="1800" dirty="0">
                <a:solidFill>
                  <a:schemeClr val="lt1"/>
                </a:solidFill>
                <a:latin typeface="Times New Roman"/>
                <a:ea typeface="Times New Roman"/>
                <a:cs typeface="Times New Roman"/>
                <a:sym typeface="Times New Roman"/>
              </a:rPr>
            </a:br>
            <a:r>
              <a:rPr lang="fr-FR" sz="1800" dirty="0">
                <a:solidFill>
                  <a:schemeClr val="lt1"/>
                </a:solidFill>
                <a:latin typeface="Calibri"/>
                <a:ea typeface="Calibri"/>
                <a:cs typeface="Calibri"/>
                <a:sym typeface="Calibri"/>
              </a:rPr>
              <a:t>Chaque lot sera annoncé par l’animateur micro qui stipulera la nature du lot offert et le nom de l’exposant ayant fait le don.</a:t>
            </a:r>
            <a:br>
              <a:rPr lang="fr-FR" sz="1800" dirty="0">
                <a:solidFill>
                  <a:schemeClr val="lt1"/>
                </a:solidFill>
                <a:latin typeface="Times New Roman"/>
                <a:ea typeface="Times New Roman"/>
                <a:cs typeface="Times New Roman"/>
                <a:sym typeface="Times New Roman"/>
              </a:rPr>
            </a:br>
            <a:r>
              <a:rPr lang="fr-FR" sz="1800" b="1" dirty="0">
                <a:solidFill>
                  <a:schemeClr val="lt1"/>
                </a:solidFill>
                <a:latin typeface="Calibri"/>
                <a:ea typeface="Calibri"/>
                <a:cs typeface="Calibri"/>
                <a:sym typeface="Calibri"/>
              </a:rPr>
              <a:t> </a:t>
            </a:r>
            <a:br>
              <a:rPr lang="fr-FR" sz="1800" dirty="0">
                <a:solidFill>
                  <a:schemeClr val="lt1"/>
                </a:solidFill>
                <a:latin typeface="Times New Roman"/>
                <a:ea typeface="Times New Roman"/>
                <a:cs typeface="Times New Roman"/>
                <a:sym typeface="Times New Roman"/>
              </a:rPr>
            </a:br>
            <a:r>
              <a:rPr lang="fr-FR" sz="1800" b="1" u="sng" dirty="0">
                <a:solidFill>
                  <a:schemeClr val="lt1"/>
                </a:solidFill>
                <a:latin typeface="Calibri"/>
                <a:ea typeface="Calibri"/>
                <a:cs typeface="Calibri"/>
                <a:sym typeface="Calibri"/>
              </a:rPr>
              <a:t>La participation à cette animation est obligatoire pour un minima d’un lot</a:t>
            </a:r>
            <a:br>
              <a:rPr lang="fr-FR" sz="1800" dirty="0">
                <a:solidFill>
                  <a:schemeClr val="lt1"/>
                </a:solidFill>
                <a:latin typeface="Times New Roman"/>
                <a:ea typeface="Times New Roman"/>
                <a:cs typeface="Times New Roman"/>
                <a:sym typeface="Times New Roman"/>
              </a:rPr>
            </a:br>
            <a:r>
              <a:rPr lang="fr-FR" sz="1800" b="1" dirty="0">
                <a:solidFill>
                  <a:schemeClr val="lt1"/>
                </a:solidFill>
                <a:latin typeface="Calibri"/>
                <a:ea typeface="Calibri"/>
                <a:cs typeface="Calibri"/>
                <a:sym typeface="Calibri"/>
              </a:rPr>
              <a:t> </a:t>
            </a:r>
            <a:br>
              <a:rPr lang="fr-FR" sz="1800" dirty="0">
                <a:solidFill>
                  <a:schemeClr val="lt1"/>
                </a:solidFill>
                <a:latin typeface="Times New Roman"/>
                <a:ea typeface="Times New Roman"/>
                <a:cs typeface="Times New Roman"/>
                <a:sym typeface="Times New Roman"/>
              </a:rPr>
            </a:br>
            <a:br>
              <a:rPr lang="fr-FR" sz="1800" dirty="0">
                <a:solidFill>
                  <a:schemeClr val="lt1"/>
                </a:solidFill>
                <a:latin typeface="Times New Roman"/>
                <a:ea typeface="Times New Roman"/>
                <a:cs typeface="Times New Roman"/>
                <a:sym typeface="Times New Roman"/>
              </a:rPr>
            </a:br>
            <a:endParaRPr dirty="0">
              <a:solidFill>
                <a:schemeClr val="lt1"/>
              </a:solidFill>
            </a:endParaRPr>
          </a:p>
        </p:txBody>
      </p:sp>
      <p:sp>
        <p:nvSpPr>
          <p:cNvPr id="338" name="Google Shape;338;p14"/>
          <p:cNvSpPr txBox="1">
            <a:spLocks noGrp="1"/>
          </p:cNvSpPr>
          <p:nvPr>
            <p:ph type="body" idx="1"/>
          </p:nvPr>
        </p:nvSpPr>
        <p:spPr>
          <a:xfrm>
            <a:off x="419100" y="3429000"/>
            <a:ext cx="10267800" cy="144690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lt1"/>
              </a:buClr>
              <a:buSzPts val="2800"/>
              <a:buFont typeface="Arial"/>
              <a:buNone/>
            </a:pPr>
            <a:r>
              <a:rPr lang="fr-FR" sz="2800" b="1" i="0" u="none" strike="noStrike" cap="none" dirty="0">
                <a:solidFill>
                  <a:schemeClr val="lt1"/>
                </a:solidFill>
                <a:latin typeface="Calibri"/>
                <a:ea typeface="Calibri"/>
                <a:cs typeface="Calibri"/>
                <a:sym typeface="Calibri"/>
              </a:rPr>
              <a:t>Lot(s) offert(s) </a:t>
            </a:r>
            <a:endParaRPr dirty="0"/>
          </a:p>
          <a:p>
            <a:pPr marL="0" marR="0" lvl="0" indent="0" algn="l" rtl="0">
              <a:lnSpc>
                <a:spcPct val="100000"/>
              </a:lnSpc>
              <a:spcBef>
                <a:spcPts val="0"/>
              </a:spcBef>
              <a:spcAft>
                <a:spcPts val="0"/>
              </a:spcAft>
              <a:buClr>
                <a:schemeClr val="lt1"/>
              </a:buClr>
              <a:buSzPts val="2000"/>
              <a:buFont typeface="Arial"/>
              <a:buNone/>
            </a:pPr>
            <a:r>
              <a:rPr lang="fr-FR" sz="2000" b="1" i="0" u="none" strike="noStrike" cap="none" dirty="0">
                <a:solidFill>
                  <a:schemeClr val="lt1"/>
                </a:solidFill>
                <a:latin typeface="Calibri"/>
                <a:ea typeface="Calibri"/>
                <a:cs typeface="Calibri"/>
                <a:sym typeface="Calibri"/>
              </a:rPr>
              <a:t>Prix / Description : </a:t>
            </a:r>
            <a:endParaRPr sz="2000" b="1"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000"/>
              <a:buFont typeface="Arial"/>
              <a:buNone/>
            </a:pPr>
            <a:endParaRPr sz="2000" b="1" dirty="0">
              <a:solidFill>
                <a:schemeClr val="lt1"/>
              </a:solidFill>
            </a:endParaRPr>
          </a:p>
          <a:p>
            <a:pPr marL="0" marR="0" lvl="0" indent="0" algn="l" rtl="0">
              <a:lnSpc>
                <a:spcPct val="100000"/>
              </a:lnSpc>
              <a:spcBef>
                <a:spcPts val="0"/>
              </a:spcBef>
              <a:spcAft>
                <a:spcPts val="0"/>
              </a:spcAft>
              <a:buClr>
                <a:schemeClr val="dk1"/>
              </a:buClr>
              <a:buSzPts val="2000"/>
              <a:buFont typeface="Arial"/>
              <a:buNone/>
            </a:pPr>
            <a:endParaRPr sz="2000" b="1" i="0" u="none" strike="noStrike" cap="none" dirty="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2833</TotalTime>
  <Words>800</Words>
  <Application>Microsoft Office PowerPoint</Application>
  <PresentationFormat>Grand écran</PresentationFormat>
  <Paragraphs>98</Paragraphs>
  <Slides>9</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Times New Roman</vt:lpstr>
      <vt:lpstr>Thème Office</vt:lpstr>
      <vt:lpstr>Présentation PowerPoint</vt:lpstr>
      <vt:lpstr>Support de candidature à la sélection du marché de Noël - édition 2025  Les dossiers devront être envoyés exclusivement par mail à l’adresse suivante  :  evenementiel@ville-ajaccio.fr  Les dossiers format papier ne seront pas acceptés.. </vt:lpstr>
      <vt:lpstr>CANDIDATURES ET ATTRIBUTIONS</vt:lpstr>
      <vt:lpstr>Rappel des dates d’ouverture RESPECT DES HORAIRES OBLIGATOIRE </vt:lpstr>
      <vt:lpstr>Présentation PowerPoint</vt:lpstr>
      <vt:lpstr>IDENTIFICATION DU CANDIDAT  </vt:lpstr>
      <vt:lpstr>Description de la proposition: </vt:lpstr>
      <vt:lpstr>Description technique de la proposition: page à dupliquer pour chacune des machines souhaitées </vt:lpstr>
      <vt:lpstr>Lots offerts pour le jeu concours - OBLIGATOIRE  Afin de professionnaliser l’animation du marché et de mettre en valeur l’ensemble des exposants, un jeu concours se déroulera tous les jours, à destination du public présent. Il est demandé à chaque exposant de fournir un lot qui sera offert aux gagnants ayant participés.   Les lots correspondront à votre activité. Chaque lot sera annoncé par l’animateur micro qui stipulera la nature du lot offert et le nom de l’exposant ayant fait le don.   La participation à cette animation est obligatoire pour un minima d’un lot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Gomez-Chipponi Laura</dc:creator>
  <cp:lastModifiedBy>Gori Eva</cp:lastModifiedBy>
  <cp:revision>81</cp:revision>
  <dcterms:created xsi:type="dcterms:W3CDTF">2023-05-24T13:16:35Z</dcterms:created>
  <dcterms:modified xsi:type="dcterms:W3CDTF">2025-09-10T08:39:27Z</dcterms:modified>
</cp:coreProperties>
</file>