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71" r:id="rId3"/>
    <p:sldId id="275" r:id="rId4"/>
    <p:sldId id="309" r:id="rId5"/>
    <p:sldId id="292" r:id="rId6"/>
    <p:sldId id="283" r:id="rId7"/>
    <p:sldId id="307"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W75O+ZeDaW5xqvdcMEYtsBfLL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07FA19-6B28-4D80-B87A-3D60224B8E10}">
  <a:tblStyle styleId="{4E07FA19-6B28-4D80-B87A-3D60224B8E1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A2F76A9-5A9E-4160-BFF6-F2F796BE1EA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6247" autoAdjust="0"/>
  </p:normalViewPr>
  <p:slideViewPr>
    <p:cSldViewPr snapToGrid="0">
      <p:cViewPr varScale="1">
        <p:scale>
          <a:sx n="82" d="100"/>
          <a:sy n="82" d="100"/>
        </p:scale>
        <p:origin x="71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cf155bcc4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24cf155bcc4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64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5" name="Google Shape;3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1" name="Google Shape;21;p17" descr="Une image contenant texte, capture d’écran, nourriture&#10;&#10;Description générée automatiquemen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Google Shape;92;p1">
            <a:extLst>
              <a:ext uri="{FF2B5EF4-FFF2-40B4-BE49-F238E27FC236}">
                <a16:creationId xmlns:a16="http://schemas.microsoft.com/office/drawing/2014/main" id="{228E65B9-EBAA-A76B-6CF2-8BE1B44D609A}"/>
              </a:ext>
            </a:extLst>
          </p:cNvPr>
          <p:cNvSpPr txBox="1"/>
          <p:nvPr userDrawn="1"/>
        </p:nvSpPr>
        <p:spPr>
          <a:xfrm>
            <a:off x="2348829" y="2228521"/>
            <a:ext cx="7494342" cy="132748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3200"/>
              <a:buFont typeface="Calibri"/>
              <a:buNone/>
            </a:pPr>
            <a:r>
              <a:rPr lang="fr-FR" sz="3200" b="0" i="0" u="none" strike="noStrike" cap="none" dirty="0">
                <a:solidFill>
                  <a:schemeClr val="lt1"/>
                </a:solidFill>
                <a:latin typeface="Calibri"/>
                <a:ea typeface="Calibri"/>
                <a:cs typeface="Calibri"/>
                <a:sym typeface="Calibri"/>
              </a:rPr>
              <a:t>DOSSIER DE CANDIDTURE 2025</a:t>
            </a:r>
          </a:p>
          <a:p>
            <a:pPr marL="0" marR="0" lvl="0" indent="0" algn="ctr" rtl="0">
              <a:lnSpc>
                <a:spcPct val="90000"/>
              </a:lnSpc>
              <a:spcBef>
                <a:spcPts val="0"/>
              </a:spcBef>
              <a:spcAft>
                <a:spcPts val="0"/>
              </a:spcAft>
              <a:buClr>
                <a:schemeClr val="lt1"/>
              </a:buClr>
              <a:buSzPts val="3200"/>
              <a:buFont typeface="Calibri"/>
              <a:buNone/>
            </a:pPr>
            <a:r>
              <a:rPr lang="fr-FR" sz="3200" b="0" i="0" u="none" strike="noStrike" cap="none" dirty="0">
                <a:solidFill>
                  <a:schemeClr val="lt1"/>
                </a:solidFill>
                <a:latin typeface="Calibri"/>
                <a:ea typeface="Calibri"/>
                <a:cs typeface="Calibri"/>
                <a:sym typeface="Calibri"/>
              </a:rPr>
              <a:t>PHOTOGRAPHE </a:t>
            </a:r>
            <a:r>
              <a:rPr lang="fr-FR" sz="3200" b="0" i="0" u="none" strike="noStrike" cap="none">
                <a:solidFill>
                  <a:schemeClr val="lt1"/>
                </a:solidFill>
                <a:latin typeface="Calibri"/>
                <a:ea typeface="Calibri"/>
                <a:cs typeface="Calibri"/>
                <a:sym typeface="Calibri"/>
              </a:rPr>
              <a:t>- Maison du </a:t>
            </a:r>
            <a:r>
              <a:rPr lang="fr-FR" sz="3200" b="0" i="0" u="none" strike="noStrike" cap="none" dirty="0">
                <a:solidFill>
                  <a:schemeClr val="lt1"/>
                </a:solidFill>
                <a:latin typeface="Calibri"/>
                <a:ea typeface="Calibri"/>
                <a:cs typeface="Calibri"/>
                <a:sym typeface="Calibri"/>
              </a:rPr>
              <a:t>père Noël</a:t>
            </a:r>
          </a:p>
          <a:p>
            <a:pPr marL="0" marR="0" lvl="0" indent="0" algn="ctr" rtl="0">
              <a:lnSpc>
                <a:spcPct val="90000"/>
              </a:lnSpc>
              <a:spcBef>
                <a:spcPts val="0"/>
              </a:spcBef>
              <a:spcAft>
                <a:spcPts val="0"/>
              </a:spcAft>
              <a:buClr>
                <a:schemeClr val="lt1"/>
              </a:buClr>
              <a:buSzPts val="3200"/>
              <a:buFont typeface="Calibri"/>
              <a:buNone/>
            </a:pPr>
            <a:r>
              <a:rPr lang="fr-FR" sz="1200" b="0" i="0" u="none" strike="noStrike" cap="none" dirty="0">
                <a:solidFill>
                  <a:schemeClr val="lt1"/>
                </a:solidFill>
                <a:latin typeface="Calibri"/>
                <a:ea typeface="Calibri"/>
                <a:cs typeface="Calibri"/>
                <a:sym typeface="Calibri"/>
              </a:rPr>
              <a:t> </a:t>
            </a:r>
            <a:endParaRPr sz="7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6"/>
          <p:cNvSpPr>
            <a:spLocks noGrp="1"/>
          </p:cNvSpPr>
          <p:nvPr>
            <p:ph type="pic" idx="2"/>
          </p:nvPr>
        </p:nvSpPr>
        <p:spPr>
          <a:xfrm>
            <a:off x="5183188" y="987425"/>
            <a:ext cx="6172200" cy="4873625"/>
          </a:xfrm>
          <a:prstGeom prst="rect">
            <a:avLst/>
          </a:prstGeom>
          <a:noFill/>
          <a:ln>
            <a:noFill/>
          </a:ln>
        </p:spPr>
      </p:sp>
      <p:sp>
        <p:nvSpPr>
          <p:cNvPr id="72" name="Google Shape;72;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28" name="Google Shape;28;p18" descr="Une image contenant capture d’écran, bleu, ciel, conception&#10;&#10;Description générée automatiquement"/>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8"/>
        <p:cNvGrpSpPr/>
        <p:nvPr/>
      </p:nvGrpSpPr>
      <p:grpSpPr>
        <a:xfrm>
          <a:off x="0" y="0"/>
          <a:ext cx="0" cy="0"/>
          <a:chOff x="0" y="0"/>
          <a:chExt cx="0" cy="0"/>
        </a:xfrm>
      </p:grpSpPr>
      <p:sp>
        <p:nvSpPr>
          <p:cNvPr id="59" name="Google Shape;5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title"/>
          </p:nvPr>
        </p:nvSpPr>
        <p:spPr>
          <a:xfrm>
            <a:off x="176122" y="362309"/>
            <a:ext cx="11839756" cy="250214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indent="0" algn="ctr" fontAlgn="base">
              <a:lnSpc>
                <a:spcPct val="170000"/>
              </a:lnSpc>
              <a:buNone/>
              <a:tabLst>
                <a:tab pos="914400" algn="l"/>
              </a:tabLst>
            </a:pPr>
            <a:br>
              <a:rPr lang="fr-FR" sz="1000" b="1" dirty="0">
                <a:solidFill>
                  <a:schemeClr val="lt1"/>
                </a:solidFill>
              </a:rPr>
            </a:br>
            <a:r>
              <a:rPr lang="fr-FR" sz="18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Les candidatures se feront en ligne du </a:t>
            </a:r>
            <a:r>
              <a:rPr lang="fr-FR" sz="1800" b="1" dirty="0">
                <a:solidFill>
                  <a:schemeClr val="bg1"/>
                </a:solidFill>
                <a:latin typeface="Arial" panose="020B0604020202020204" pitchFamily="34" charset="0"/>
                <a:ea typeface="Calibri" panose="020F0502020204030204" pitchFamily="34" charset="0"/>
                <a:cs typeface="Calibri" panose="020F0502020204030204" pitchFamily="34" charset="0"/>
              </a:rPr>
              <a:t>11</a:t>
            </a:r>
            <a:r>
              <a:rPr lang="fr-FR" sz="18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 aout au 25 aout 2025</a:t>
            </a:r>
            <a:br>
              <a:rPr lang="fr-FR" sz="18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br>
            <a:r>
              <a:rPr lang="fr-FR" sz="1200" dirty="0">
                <a:solidFill>
                  <a:schemeClr val="bg1"/>
                </a:solidFill>
                <a:effectLst/>
                <a:latin typeface="Arial" panose="020B0604020202020204" pitchFamily="34" charset="0"/>
                <a:ea typeface="Calibri" panose="020F0502020204030204" pitchFamily="34" charset="0"/>
                <a:cs typeface="Calibri" panose="020F0502020204030204" pitchFamily="34" charset="0"/>
              </a:rPr>
              <a:t>L’envoi des dossiers de candidature devra se faire à l’adresse suivante avant le 25 aout à 12h00 : </a:t>
            </a:r>
            <a:r>
              <a:rPr lang="fr-FR" sz="1400" b="1" dirty="0">
                <a:solidFill>
                  <a:schemeClr val="bg1"/>
                </a:solidFill>
                <a:effectLst/>
                <a:latin typeface="Arial" panose="020B0604020202020204" pitchFamily="34" charset="0"/>
                <a:ea typeface="Calibri" panose="020F0502020204030204" pitchFamily="34" charset="0"/>
                <a:cs typeface="Calibri" panose="020F0502020204030204" pitchFamily="34" charset="0"/>
              </a:rPr>
              <a:t>evenementiel@ville-ajaccio.fr</a:t>
            </a:r>
            <a:br>
              <a:rPr lang="fr-FR" sz="1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1200" dirty="0">
                <a:solidFill>
                  <a:schemeClr val="bg1"/>
                </a:solidFill>
                <a:effectLst/>
                <a:latin typeface="Arial" panose="020B0604020202020204" pitchFamily="34" charset="0"/>
                <a:ea typeface="Calibri" panose="020F0502020204030204" pitchFamily="34" charset="0"/>
                <a:cs typeface="Calibri" panose="020F0502020204030204" pitchFamily="34" charset="0"/>
              </a:rPr>
              <a:t>Les attributions se feront en comité de sélection sur examen du dossier uniquement.</a:t>
            </a:r>
            <a:br>
              <a:rPr lang="fr-F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1200" dirty="0">
                <a:solidFill>
                  <a:schemeClr val="bg1"/>
                </a:solidFill>
                <a:effectLst/>
                <a:latin typeface="Arial" panose="020B0604020202020204" pitchFamily="34" charset="0"/>
                <a:ea typeface="Calibri" panose="020F0502020204030204" pitchFamily="34" charset="0"/>
                <a:cs typeface="Calibri" panose="020F0502020204030204" pitchFamily="34" charset="0"/>
              </a:rPr>
              <a:t>L’examen des candidatures ne se fera que si le dossier de candidature est complet. </a:t>
            </a:r>
            <a:r>
              <a:rPr lang="fr-FR" sz="1200" dirty="0">
                <a:solidFill>
                  <a:schemeClr val="bg1"/>
                </a:solidFill>
                <a:latin typeface="Arial" panose="020B0604020202020204" pitchFamily="34" charset="0"/>
                <a:ea typeface="Calibri" panose="020F0502020204030204" pitchFamily="34" charset="0"/>
                <a:cs typeface="Calibri" panose="020F0502020204030204" pitchFamily="34" charset="0"/>
              </a:rPr>
              <a:t>Les dossiers de candidature devront être les plus étayés possibles, afin de permettre une bonne évaluation de l’activité proposée et des produits mis à la vente : photos, description, tarifs, etc. </a:t>
            </a:r>
            <a:br>
              <a:rPr lang="fr-FR" sz="1200" dirty="0">
                <a:solidFill>
                  <a:schemeClr val="bg1"/>
                </a:solidFill>
                <a:effectLst/>
                <a:latin typeface="Arial" panose="020B0604020202020204" pitchFamily="34" charset="0"/>
                <a:ea typeface="Calibri" panose="020F0502020204030204" pitchFamily="34" charset="0"/>
                <a:cs typeface="Calibri" panose="020F0502020204030204" pitchFamily="34" charset="0"/>
              </a:rPr>
            </a:br>
            <a:r>
              <a:rPr lang="fr-FR" sz="1200" dirty="0">
                <a:solidFill>
                  <a:schemeClr val="bg1"/>
                </a:solidFill>
                <a:effectLst/>
                <a:latin typeface="Arial" panose="020B0604020202020204" pitchFamily="34" charset="0"/>
                <a:ea typeface="Calibri" panose="020F0502020204030204" pitchFamily="34" charset="0"/>
                <a:cs typeface="Calibri" panose="020F0502020204030204" pitchFamily="34" charset="0"/>
              </a:rPr>
              <a:t>Tout dossier déposé après la date limite sera considéré comme irrecevable et ne sera pas instruit par les services de la Ville.</a:t>
            </a:r>
            <a:br>
              <a:rPr lang="fr-FR"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sz="1000" b="1" dirty="0"/>
          </a:p>
          <a:p>
            <a:pPr marL="0" lvl="0" indent="0" algn="ctr" rtl="0">
              <a:lnSpc>
                <a:spcPct val="90000"/>
              </a:lnSpc>
              <a:spcBef>
                <a:spcPts val="0"/>
              </a:spcBef>
              <a:spcAft>
                <a:spcPts val="0"/>
              </a:spcAft>
              <a:buClr>
                <a:schemeClr val="lt1"/>
              </a:buClr>
              <a:buSzPts val="3150"/>
              <a:buFont typeface="Calibri"/>
              <a:buNone/>
            </a:pPr>
            <a:endParaRPr sz="100" dirty="0">
              <a:solidFill>
                <a:schemeClr val="lt1"/>
              </a:solidFill>
            </a:endParaRPr>
          </a:p>
          <a:p>
            <a:pPr marL="0" lvl="0" indent="0" algn="ctr" rtl="0">
              <a:lnSpc>
                <a:spcPct val="90000"/>
              </a:lnSpc>
              <a:spcBef>
                <a:spcPts val="0"/>
              </a:spcBef>
              <a:spcAft>
                <a:spcPts val="0"/>
              </a:spcAft>
              <a:buClr>
                <a:schemeClr val="lt1"/>
              </a:buClr>
              <a:buSzPts val="3150"/>
              <a:buFont typeface="Calibri"/>
              <a:buNone/>
            </a:pPr>
            <a:r>
              <a:rPr lang="fr-FR" sz="100" dirty="0">
                <a:solidFill>
                  <a:schemeClr val="lt1"/>
                </a:solidFill>
              </a:rPr>
              <a:t>.</a:t>
            </a:r>
            <a:endParaRPr sz="1100" dirty="0"/>
          </a:p>
        </p:txBody>
      </p:sp>
      <p:pic>
        <p:nvPicPr>
          <p:cNvPr id="168" name="Google Shape;168;p2" descr="Une image contenant texte, capture d’écran, nourriture&#10;&#10;Description générée automatiquement"/>
          <p:cNvPicPr preferRelativeResize="0"/>
          <p:nvPr/>
        </p:nvPicPr>
        <p:blipFill rotWithShape="1">
          <a:blip r:embed="rId3">
            <a:alphaModFix/>
          </a:blip>
          <a:srcRect t="51665" b="-1850"/>
          <a:stretch/>
        </p:blipFill>
        <p:spPr>
          <a:xfrm>
            <a:off x="0" y="3683000"/>
            <a:ext cx="12192000" cy="3441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4cf155bcc4_0_108" descr="Une image contenant texte, capture d’écran, nourriture&#10;&#10;Description générée automatiquement"/>
          <p:cNvPicPr preferRelativeResize="0"/>
          <p:nvPr/>
        </p:nvPicPr>
        <p:blipFill rotWithShape="1">
          <a:blip r:embed="rId3">
            <a:alphaModFix/>
          </a:blip>
          <a:srcRect t="51666" b="-1851"/>
          <a:stretch/>
        </p:blipFill>
        <p:spPr>
          <a:xfrm>
            <a:off x="0" y="3759200"/>
            <a:ext cx="12192000" cy="3441701"/>
          </a:xfrm>
          <a:prstGeom prst="rect">
            <a:avLst/>
          </a:prstGeom>
          <a:noFill/>
          <a:ln>
            <a:noFill/>
          </a:ln>
        </p:spPr>
      </p:pic>
      <p:graphicFrame>
        <p:nvGraphicFramePr>
          <p:cNvPr id="198" name="Google Shape;198;g24cf155bcc4_0_108"/>
          <p:cNvGraphicFramePr/>
          <p:nvPr>
            <p:extLst>
              <p:ext uri="{D42A27DB-BD31-4B8C-83A1-F6EECF244321}">
                <p14:modId xmlns:p14="http://schemas.microsoft.com/office/powerpoint/2010/main" val="71847500"/>
              </p:ext>
            </p:extLst>
          </p:nvPr>
        </p:nvGraphicFramePr>
        <p:xfrm>
          <a:off x="809825" y="520568"/>
          <a:ext cx="10394301" cy="866080"/>
        </p:xfrm>
        <a:graphic>
          <a:graphicData uri="http://schemas.openxmlformats.org/drawingml/2006/table">
            <a:tbl>
              <a:tblPr>
                <a:noFill/>
                <a:tableStyleId>{4E07FA19-6B28-4D80-B87A-3D60224B8E10}</a:tableStyleId>
              </a:tblPr>
              <a:tblGrid>
                <a:gridCol w="6839340">
                  <a:extLst>
                    <a:ext uri="{9D8B030D-6E8A-4147-A177-3AD203B41FA5}">
                      <a16:colId xmlns:a16="http://schemas.microsoft.com/office/drawing/2014/main" val="20000"/>
                    </a:ext>
                  </a:extLst>
                </a:gridCol>
                <a:gridCol w="3554961">
                  <a:extLst>
                    <a:ext uri="{9D8B030D-6E8A-4147-A177-3AD203B41FA5}">
                      <a16:colId xmlns:a16="http://schemas.microsoft.com/office/drawing/2014/main" val="20001"/>
                    </a:ext>
                  </a:extLst>
                </a:gridCol>
              </a:tblGrid>
              <a:tr h="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600" b="1" i="0" u="none" strike="noStrike" cap="none" dirty="0">
                          <a:solidFill>
                            <a:schemeClr val="bg1"/>
                          </a:solidFill>
                          <a:effectLst/>
                          <a:latin typeface="Arial"/>
                          <a:ea typeface="Arial"/>
                          <a:cs typeface="Arial"/>
                          <a:sym typeface="Arial"/>
                        </a:rPr>
                        <a:t>Maison du père noël du vendredi </a:t>
                      </a:r>
                      <a:r>
                        <a:rPr lang="fr-FR" sz="1600" b="1" u="none" dirty="0">
                          <a:solidFill>
                            <a:schemeClr val="bg1"/>
                          </a:solidFill>
                          <a:latin typeface="Arial"/>
                          <a:ea typeface="Arial"/>
                          <a:cs typeface="Arial"/>
                          <a:sym typeface="Arial"/>
                        </a:rPr>
                        <a:t>28 novembre</a:t>
                      </a:r>
                      <a:r>
                        <a:rPr lang="fr-FR" sz="1600" b="1" i="0" u="none" strike="noStrike" cap="none" dirty="0">
                          <a:solidFill>
                            <a:schemeClr val="bg1"/>
                          </a:solidFill>
                          <a:effectLst/>
                          <a:latin typeface="Arial"/>
                          <a:ea typeface="Arial"/>
                          <a:cs typeface="Arial"/>
                          <a:sym typeface="Arial"/>
                        </a:rPr>
                        <a:t> 2025 à 10h00 au mercredi 24 décembre 2025 à 18h00</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dirty="0"/>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971108433"/>
                  </a:ext>
                </a:extLst>
              </a:tr>
              <a:tr h="0">
                <a:tc>
                  <a:txBody>
                    <a:bodyPr/>
                    <a:lstStyle/>
                    <a:p>
                      <a:pPr marL="0" lvl="0" indent="0" algn="l" rtl="0">
                        <a:lnSpc>
                          <a:spcPct val="100000"/>
                        </a:lnSpc>
                        <a:spcBef>
                          <a:spcPts val="1200"/>
                        </a:spcBef>
                        <a:spcAft>
                          <a:spcPts val="0"/>
                        </a:spcAft>
                        <a:buNone/>
                      </a:pPr>
                      <a:r>
                        <a:rPr lang="fr-FR" sz="1100" b="1" i="0" dirty="0">
                          <a:solidFill>
                            <a:srgbClr val="FFFFFF"/>
                          </a:solidFill>
                        </a:rPr>
                        <a:t>Location </a:t>
                      </a:r>
                      <a:r>
                        <a:rPr lang="fr-FR" sz="1100" b="1" dirty="0">
                          <a:solidFill>
                            <a:srgbClr val="FFFFFF"/>
                          </a:solidFill>
                        </a:rPr>
                        <a:t>sur 27 jours sans interruption </a:t>
                      </a:r>
                      <a:r>
                        <a:rPr lang="fr-FR" sz="1100" b="1" i="0" dirty="0">
                          <a:solidFill>
                            <a:srgbClr val="FFFFFF"/>
                          </a:solidFill>
                        </a:rPr>
                        <a:t>de la maison père noël d’une superficie totale de 36m2</a:t>
                      </a:r>
                      <a:endParaRPr sz="1100" b="1" i="0" dirty="0">
                        <a:solidFill>
                          <a:srgbClr val="FFFFFF"/>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fr-FR" sz="1600" b="1" dirty="0">
                          <a:solidFill>
                            <a:srgbClr val="FFFFFF"/>
                          </a:solidFill>
                        </a:rPr>
                        <a:t>TARIF DE LOCOATION : 2000€</a:t>
                      </a: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 name="ZoneTexte 5">
            <a:extLst>
              <a:ext uri="{FF2B5EF4-FFF2-40B4-BE49-F238E27FC236}">
                <a16:creationId xmlns:a16="http://schemas.microsoft.com/office/drawing/2014/main" id="{EBC77484-ACE7-4557-8EB0-A2F2925783D1}"/>
              </a:ext>
            </a:extLst>
          </p:cNvPr>
          <p:cNvSpPr txBox="1"/>
          <p:nvPr/>
        </p:nvSpPr>
        <p:spPr>
          <a:xfrm>
            <a:off x="226443" y="1791605"/>
            <a:ext cx="8770908" cy="1754326"/>
          </a:xfrm>
          <a:prstGeom prst="rect">
            <a:avLst/>
          </a:prstGeom>
          <a:noFill/>
        </p:spPr>
        <p:txBody>
          <a:bodyPr wrap="square">
            <a:spAutoFit/>
          </a:bodyPr>
          <a:lstStyle/>
          <a:p>
            <a:pPr algn="just"/>
            <a:r>
              <a:rPr lang="fr-FR" sz="1800" i="0" dirty="0">
                <a:solidFill>
                  <a:schemeClr val="bg1"/>
                </a:solidFill>
                <a:effectLst/>
                <a:latin typeface="Helvetica" panose="020B0604020202020204" pitchFamily="34" charset="0"/>
              </a:rPr>
              <a:t>Les horaires d’ouverture et de fermeture suivants devront être respectés :</a:t>
            </a:r>
          </a:p>
          <a:p>
            <a:pPr marL="742950" lvl="1" indent="-285750" algn="just">
              <a:buFont typeface="Arial" panose="020B0604020202020204" pitchFamily="34" charset="0"/>
              <a:buChar char="•"/>
            </a:pPr>
            <a:r>
              <a:rPr lang="fr-FR" sz="1800" i="0" dirty="0">
                <a:solidFill>
                  <a:schemeClr val="bg1"/>
                </a:solidFill>
                <a:effectLst/>
                <a:latin typeface="Helvetica" panose="020B0604020202020204" pitchFamily="34" charset="0"/>
              </a:rPr>
              <a:t>Présence du photographe : tous les jours de 10h00 à 20h00</a:t>
            </a:r>
          </a:p>
          <a:p>
            <a:pPr marL="742950" lvl="1" indent="-285750" algn="just">
              <a:buFont typeface="Arial" panose="020B0604020202020204" pitchFamily="34" charset="0"/>
              <a:buChar char="•"/>
            </a:pPr>
            <a:r>
              <a:rPr lang="fr-FR" sz="1800" i="0" dirty="0">
                <a:solidFill>
                  <a:schemeClr val="bg1"/>
                </a:solidFill>
                <a:effectLst/>
                <a:latin typeface="Helvetica" panose="020B0604020202020204" pitchFamily="34" charset="0"/>
              </a:rPr>
              <a:t>Présence minimum du père noël : </a:t>
            </a:r>
          </a:p>
          <a:p>
            <a:pPr marL="457200" lvl="6" algn="just"/>
            <a:r>
              <a:rPr lang="fr-FR" sz="1800" dirty="0">
                <a:solidFill>
                  <a:schemeClr val="bg1"/>
                </a:solidFill>
                <a:latin typeface="Helvetica" panose="020B0604020202020204" pitchFamily="34" charset="0"/>
              </a:rPr>
              <a:t>T</a:t>
            </a:r>
            <a:r>
              <a:rPr lang="fr-FR" sz="1800" i="0" dirty="0">
                <a:solidFill>
                  <a:schemeClr val="bg1"/>
                </a:solidFill>
                <a:effectLst/>
                <a:latin typeface="Helvetica" panose="020B0604020202020204" pitchFamily="34" charset="0"/>
              </a:rPr>
              <a:t>ous les jours de 16h00 à </a:t>
            </a:r>
            <a:r>
              <a:rPr lang="fr-FR" sz="1800" dirty="0">
                <a:solidFill>
                  <a:schemeClr val="bg1"/>
                </a:solidFill>
                <a:latin typeface="Helvetica" panose="020B0604020202020204" pitchFamily="34" charset="0"/>
              </a:rPr>
              <a:t>19</a:t>
            </a:r>
            <a:r>
              <a:rPr lang="fr-FR" sz="1800" i="0" dirty="0">
                <a:solidFill>
                  <a:schemeClr val="bg1"/>
                </a:solidFill>
                <a:effectLst/>
                <a:latin typeface="Helvetica" panose="020B0604020202020204" pitchFamily="34" charset="0"/>
              </a:rPr>
              <a:t>h00, </a:t>
            </a:r>
          </a:p>
          <a:p>
            <a:pPr marL="457200" lvl="6" algn="just"/>
            <a:r>
              <a:rPr lang="fr-FR" sz="1800" dirty="0">
                <a:solidFill>
                  <a:schemeClr val="bg1"/>
                </a:solidFill>
                <a:latin typeface="Helvetica" panose="020B0604020202020204" pitchFamily="34" charset="0"/>
              </a:rPr>
              <a:t>L</a:t>
            </a:r>
            <a:r>
              <a:rPr lang="fr-FR" sz="1800" i="0" dirty="0">
                <a:solidFill>
                  <a:schemeClr val="bg1"/>
                </a:solidFill>
                <a:effectLst/>
                <a:latin typeface="Helvetica" panose="020B0604020202020204" pitchFamily="34" charset="0"/>
              </a:rPr>
              <a:t>es mercredis de 13h00 à 20h00, </a:t>
            </a:r>
          </a:p>
          <a:p>
            <a:pPr marL="457200" lvl="6" algn="just"/>
            <a:r>
              <a:rPr lang="fr-FR" sz="1800" dirty="0">
                <a:solidFill>
                  <a:schemeClr val="bg1"/>
                </a:solidFill>
                <a:latin typeface="Helvetica" panose="020B0604020202020204" pitchFamily="34" charset="0"/>
              </a:rPr>
              <a:t>L</a:t>
            </a:r>
            <a:r>
              <a:rPr lang="fr-FR" sz="1800" i="0" dirty="0">
                <a:solidFill>
                  <a:schemeClr val="bg1"/>
                </a:solidFill>
                <a:effectLst/>
                <a:latin typeface="Helvetica" panose="020B0604020202020204" pitchFamily="34" charset="0"/>
              </a:rPr>
              <a:t>es samedis et dimanches de 10h00 à 20h00</a:t>
            </a:r>
            <a:r>
              <a:rPr lang="fr-FR" sz="1800" dirty="0">
                <a:solidFill>
                  <a:schemeClr val="bg1"/>
                </a:solidFill>
                <a:latin typeface="Helvetica" panose="020B0604020202020204" pitchFamily="34" charset="0"/>
              </a:rPr>
              <a:t>.</a:t>
            </a:r>
            <a:endParaRPr lang="fr-FR" sz="1800" i="0" dirty="0">
              <a:solidFill>
                <a:schemeClr val="bg1"/>
              </a:solidFill>
              <a:effectLst/>
              <a:latin typeface="Helvetica"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title"/>
          </p:nvPr>
        </p:nvSpPr>
        <p:spPr>
          <a:xfrm>
            <a:off x="2451440" y="100070"/>
            <a:ext cx="7289119" cy="67729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0000"/>
              <a:buFont typeface="Calibri"/>
              <a:buNone/>
            </a:pPr>
            <a:r>
              <a:rPr lang="fr-FR" sz="4000" dirty="0">
                <a:solidFill>
                  <a:schemeClr val="lt1"/>
                </a:solidFill>
                <a:latin typeface="Arial"/>
                <a:ea typeface="Arial"/>
                <a:cs typeface="Arial"/>
                <a:sym typeface="Arial"/>
              </a:rPr>
              <a:t>IDENTIFICATION DU CANDIDAT  </a:t>
            </a:r>
            <a:endParaRPr sz="4000" dirty="0">
              <a:solidFill>
                <a:schemeClr val="lt1"/>
              </a:solidFill>
              <a:latin typeface="Arial"/>
              <a:ea typeface="Arial"/>
              <a:cs typeface="Arial"/>
              <a:sym typeface="Arial"/>
            </a:endParaRPr>
          </a:p>
        </p:txBody>
      </p:sp>
      <p:sp>
        <p:nvSpPr>
          <p:cNvPr id="240" name="Google Shape;240;p3"/>
          <p:cNvSpPr txBox="1">
            <a:spLocks noGrp="1"/>
          </p:cNvSpPr>
          <p:nvPr>
            <p:ph type="body" idx="1"/>
          </p:nvPr>
        </p:nvSpPr>
        <p:spPr>
          <a:xfrm>
            <a:off x="146304" y="878407"/>
            <a:ext cx="12045696" cy="5262939"/>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Nom, Prénom : </a:t>
            </a:r>
          </a:p>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Date de naissance :	     </a:t>
            </a:r>
            <a:endParaRPr sz="2000" b="1" i="0" u="none" strike="noStrike" cap="none" dirty="0">
              <a:solidFill>
                <a:schemeClr val="lt1"/>
              </a:solidFill>
            </a:endParaRPr>
          </a:p>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Adresse : n°	                                 </a:t>
            </a:r>
            <a:endParaRPr sz="2400" b="1" dirty="0"/>
          </a:p>
          <a:p>
            <a:pPr marL="0" marR="0" lvl="0" indent="0" algn="l" rtl="0">
              <a:lnSpc>
                <a:spcPct val="150000"/>
              </a:lnSpc>
              <a:spcBef>
                <a:spcPts val="0"/>
              </a:spcBef>
              <a:spcAft>
                <a:spcPts val="0"/>
              </a:spcAft>
              <a:buClr>
                <a:schemeClr val="lt1"/>
              </a:buClr>
              <a:buSzPts val="2400"/>
              <a:buFont typeface="Arial"/>
              <a:buNone/>
            </a:pPr>
            <a:r>
              <a:rPr lang="fr-FR" sz="2000" b="1" i="0" u="none" strike="noStrike" cap="none" dirty="0">
                <a:solidFill>
                  <a:schemeClr val="lt1"/>
                </a:solidFill>
              </a:rPr>
              <a:t>Code postal, Ville :                                                   	</a:t>
            </a:r>
            <a:endParaRPr sz="2400" b="1" dirty="0"/>
          </a:p>
          <a:p>
            <a:pPr marL="0" indent="0">
              <a:lnSpc>
                <a:spcPct val="150000"/>
              </a:lnSpc>
              <a:spcBef>
                <a:spcPts val="0"/>
              </a:spcBef>
              <a:buSzPts val="2400"/>
              <a:buNone/>
            </a:pPr>
            <a:r>
              <a:rPr lang="fr-FR" sz="2000" b="1" dirty="0">
                <a:solidFill>
                  <a:schemeClr val="lt1"/>
                </a:solidFill>
              </a:rPr>
              <a:t>Téléphone Portable :	</a:t>
            </a:r>
          </a:p>
          <a:p>
            <a:pPr marL="0" marR="0" lvl="0" indent="0" algn="l" rtl="0">
              <a:lnSpc>
                <a:spcPct val="150000"/>
              </a:lnSpc>
              <a:spcBef>
                <a:spcPts val="0"/>
              </a:spcBef>
              <a:spcAft>
                <a:spcPts val="0"/>
              </a:spcAft>
              <a:buClr>
                <a:schemeClr val="dk1"/>
              </a:buClr>
              <a:buSzPts val="2400"/>
              <a:buFont typeface="Arial"/>
              <a:buNone/>
            </a:pPr>
            <a:r>
              <a:rPr lang="fr-FR" sz="2000" b="1" i="0" u="none" strike="noStrike" cap="none" dirty="0">
                <a:solidFill>
                  <a:schemeClr val="lt1"/>
                </a:solidFill>
              </a:rPr>
              <a:t>Email :</a:t>
            </a:r>
            <a:endParaRPr sz="2000" b="1" i="0" u="none" strike="noStrike" cap="none" dirty="0">
              <a:solidFill>
                <a:schemeClr val="lt1"/>
              </a:solidFill>
            </a:endParaRPr>
          </a:p>
          <a:p>
            <a:pPr marL="0" indent="0">
              <a:lnSpc>
                <a:spcPct val="150000"/>
              </a:lnSpc>
              <a:spcBef>
                <a:spcPts val="0"/>
              </a:spcBef>
              <a:buClr>
                <a:schemeClr val="lt1"/>
              </a:buClr>
              <a:buSzPts val="2400"/>
              <a:buNone/>
            </a:pPr>
            <a:r>
              <a:rPr lang="fr-FR" sz="2000" b="1" u="none" strike="noStrike" cap="none" dirty="0">
                <a:solidFill>
                  <a:schemeClr val="lt1"/>
                </a:solidFill>
                <a:latin typeface="Calibri"/>
                <a:ea typeface="Calibri"/>
                <a:cs typeface="Calibri"/>
                <a:sym typeface="Calibri"/>
              </a:rPr>
              <a:t>Nom de l’entreprise :</a:t>
            </a:r>
          </a:p>
          <a:p>
            <a:pPr marL="0" indent="0">
              <a:lnSpc>
                <a:spcPct val="150000"/>
              </a:lnSpc>
              <a:spcBef>
                <a:spcPts val="0"/>
              </a:spcBef>
              <a:buClr>
                <a:schemeClr val="lt1"/>
              </a:buClr>
              <a:buSzPts val="2400"/>
              <a:buNone/>
            </a:pPr>
            <a:r>
              <a:rPr lang="fr-FR" sz="2000" b="1" i="0" u="none" strike="noStrike" cap="none" dirty="0">
                <a:solidFill>
                  <a:schemeClr val="lt1"/>
                </a:solidFill>
                <a:latin typeface="Calibri"/>
                <a:ea typeface="Calibri"/>
                <a:cs typeface="Calibri"/>
                <a:sym typeface="Calibri"/>
              </a:rPr>
              <a:t>Raison sociale :</a:t>
            </a:r>
            <a:endParaRPr lang="fr-FR" sz="2000" b="1" u="none" strike="noStrike" cap="none" dirty="0">
              <a:solidFill>
                <a:schemeClr val="lt1"/>
              </a:solidFill>
              <a:latin typeface="Calibri"/>
              <a:ea typeface="Calibri"/>
              <a:cs typeface="Calibri"/>
              <a:sym typeface="Calibri"/>
            </a:endParaRPr>
          </a:p>
          <a:p>
            <a:pPr marL="0" indent="0">
              <a:lnSpc>
                <a:spcPct val="150000"/>
              </a:lnSpc>
              <a:spcBef>
                <a:spcPts val="0"/>
              </a:spcBef>
              <a:buClr>
                <a:schemeClr val="lt1"/>
              </a:buClr>
              <a:buSzPts val="2400"/>
              <a:buNone/>
            </a:pPr>
            <a:r>
              <a:rPr lang="fr-FR" sz="2000" b="1" i="1" u="none" strike="noStrike" cap="none" dirty="0">
                <a:solidFill>
                  <a:schemeClr val="lt1"/>
                </a:solidFill>
                <a:latin typeface="Calibri"/>
                <a:ea typeface="Calibri"/>
                <a:cs typeface="Calibri"/>
                <a:sym typeface="Calibri"/>
              </a:rPr>
              <a:t>Adresse professionnelle </a:t>
            </a:r>
            <a:r>
              <a:rPr lang="fr-FR" sz="1400" b="0" i="1" u="none" strike="noStrike" cap="none" dirty="0">
                <a:solidFill>
                  <a:schemeClr val="lt1"/>
                </a:solidFill>
                <a:latin typeface="Calibri"/>
                <a:ea typeface="Calibri"/>
                <a:cs typeface="Calibri"/>
                <a:sym typeface="Calibri"/>
              </a:rPr>
              <a:t>(si différente de l’adresse personnelle) </a:t>
            </a:r>
            <a:r>
              <a:rPr lang="fr-FR" sz="2000" b="1" i="1" u="none" strike="noStrike" cap="none" dirty="0">
                <a:solidFill>
                  <a:schemeClr val="lt1"/>
                </a:solidFill>
                <a:latin typeface="Calibri"/>
                <a:ea typeface="Calibri"/>
                <a:cs typeface="Calibri"/>
                <a:sym typeface="Calibri"/>
              </a:rPr>
              <a:t>:</a:t>
            </a:r>
          </a:p>
          <a:p>
            <a:pPr marL="0" indent="0">
              <a:lnSpc>
                <a:spcPct val="150000"/>
              </a:lnSpc>
              <a:spcBef>
                <a:spcPts val="0"/>
              </a:spcBef>
              <a:buClr>
                <a:schemeClr val="lt1"/>
              </a:buClr>
              <a:buSzPts val="2400"/>
              <a:buNone/>
            </a:pPr>
            <a:r>
              <a:rPr lang="fr-FR" sz="2000" b="1" dirty="0">
                <a:solidFill>
                  <a:schemeClr val="lt1"/>
                </a:solidFill>
              </a:rPr>
              <a:t>Années de participation au marché de noël d’Ajaccio (si oui précisez) : </a:t>
            </a:r>
          </a:p>
          <a:p>
            <a:pPr marL="0" indent="0">
              <a:lnSpc>
                <a:spcPct val="150000"/>
              </a:lnSpc>
              <a:spcBef>
                <a:spcPts val="0"/>
              </a:spcBef>
              <a:buClr>
                <a:schemeClr val="lt1"/>
              </a:buClr>
              <a:buSzPts val="2400"/>
              <a:buNone/>
            </a:pPr>
            <a:endParaRPr lang="fr-FR"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xfrm>
            <a:off x="3224122" y="97706"/>
            <a:ext cx="57437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fr-FR" dirty="0">
                <a:solidFill>
                  <a:schemeClr val="lt1"/>
                </a:solidFill>
              </a:rPr>
              <a:t>La maison du Père Noël</a:t>
            </a:r>
            <a:endParaRPr dirty="0"/>
          </a:p>
        </p:txBody>
      </p:sp>
      <p:sp>
        <p:nvSpPr>
          <p:cNvPr id="324" name="Google Shape;324;p12"/>
          <p:cNvSpPr txBox="1">
            <a:spLocks noGrp="1"/>
          </p:cNvSpPr>
          <p:nvPr>
            <p:ph type="body" idx="1"/>
          </p:nvPr>
        </p:nvSpPr>
        <p:spPr>
          <a:xfrm>
            <a:off x="575812" y="1644470"/>
            <a:ext cx="11040374" cy="4351338"/>
          </a:xfrm>
          <a:prstGeom prst="rect">
            <a:avLst/>
          </a:prstGeom>
          <a:noFill/>
          <a:ln>
            <a:noFill/>
          </a:ln>
        </p:spPr>
        <p:txBody>
          <a:bodyPr spcFirstLastPara="1" wrap="square" lIns="91425" tIns="45700" rIns="91425" bIns="45700" anchor="t" anchorCtr="0">
            <a:normAutofit fontScale="92500" lnSpcReduction="10000"/>
          </a:bodyPr>
          <a:lstStyle/>
          <a:p>
            <a:pPr marL="114300" indent="0">
              <a:buNone/>
            </a:pPr>
            <a:r>
              <a:rPr lang="fr-FR" sz="1800" b="1" u="none" strike="noStrike" dirty="0">
                <a:solidFill>
                  <a:schemeClr val="bg1"/>
                </a:solidFill>
                <a:effectLst/>
                <a:latin typeface="Helvetica" panose="020B0604020202020204" pitchFamily="34" charset="0"/>
              </a:rPr>
              <a:t>Dans le cadre de l’organisation du marché de noël 2024, la Ville d’Ajaccio lance un appel à candidature pour le Chalet du Photographe.</a:t>
            </a:r>
            <a:br>
              <a:rPr lang="fr-FR" sz="1800" b="1" u="none" strike="noStrike" dirty="0">
                <a:solidFill>
                  <a:schemeClr val="bg1"/>
                </a:solidFill>
                <a:effectLst/>
                <a:latin typeface="Helvetica" panose="020B0604020202020204" pitchFamily="34" charset="0"/>
              </a:rPr>
            </a:br>
            <a:r>
              <a:rPr lang="fr-FR" sz="1800" b="1" u="none" strike="noStrike" dirty="0">
                <a:solidFill>
                  <a:schemeClr val="bg1"/>
                </a:solidFill>
                <a:effectLst/>
                <a:latin typeface="Helvetica" panose="020B0604020202020204" pitchFamily="34" charset="0"/>
              </a:rPr>
              <a:t>Le photographe bénéficiera d’un espace au sein même de la Maison du Père Noël.</a:t>
            </a:r>
            <a:br>
              <a:rPr lang="fr-FR" sz="1800" b="1" u="none" strike="noStrike" dirty="0">
                <a:solidFill>
                  <a:schemeClr val="bg1"/>
                </a:solidFill>
                <a:effectLst/>
                <a:latin typeface="Helvetica" panose="020B0604020202020204" pitchFamily="34" charset="0"/>
              </a:rPr>
            </a:br>
            <a:br>
              <a:rPr lang="fr-FR" sz="1800" b="1" u="none" strike="noStrike" dirty="0">
                <a:solidFill>
                  <a:schemeClr val="bg1"/>
                </a:solidFill>
                <a:effectLst/>
                <a:latin typeface="Helvetica" panose="020B0604020202020204" pitchFamily="34" charset="0"/>
              </a:rPr>
            </a:br>
            <a:r>
              <a:rPr lang="fr-FR" sz="1800" b="1" u="none" strike="noStrike" dirty="0">
                <a:solidFill>
                  <a:schemeClr val="bg1"/>
                </a:solidFill>
                <a:effectLst/>
                <a:latin typeface="Helvetica" panose="020B0604020202020204" pitchFamily="34" charset="0"/>
              </a:rPr>
              <a:t>Cette maison sera un espace dédié aux enfants grâce à l’aménagement qui laissera place au studio photo du Père Noël mais également à un véritable lieu de visite et de jeux lors de l’absence de ce dernier.</a:t>
            </a:r>
            <a:br>
              <a:rPr lang="fr-FR" sz="1800" b="1" u="none" strike="noStrike" dirty="0">
                <a:solidFill>
                  <a:schemeClr val="bg1"/>
                </a:solidFill>
                <a:effectLst/>
                <a:latin typeface="Helvetica" panose="020B0604020202020204" pitchFamily="34" charset="0"/>
              </a:rPr>
            </a:br>
            <a:br>
              <a:rPr lang="fr-FR" sz="1800" b="1" u="none" strike="noStrike" dirty="0">
                <a:solidFill>
                  <a:schemeClr val="bg1"/>
                </a:solidFill>
                <a:effectLst/>
                <a:latin typeface="Helvetica" panose="020B0604020202020204" pitchFamily="34" charset="0"/>
              </a:rPr>
            </a:br>
            <a:r>
              <a:rPr lang="fr-FR" sz="1800" b="1" u="none" strike="noStrike" dirty="0">
                <a:solidFill>
                  <a:schemeClr val="bg1"/>
                </a:solidFill>
                <a:effectLst/>
                <a:latin typeface="Helvetica" panose="020B0604020202020204" pitchFamily="34" charset="0"/>
              </a:rPr>
              <a:t>Les enfants pourront ainsi découvrir l’univers merveilleux de père noël au travers de la décoration enchantée composée d’objets du Grand Nord (cheminée, décorations pour sapin de Noël, reconstitution de l’atelier du père noël, jouets en bois, lit du père Noël, luge, étagères, </a:t>
            </a:r>
            <a:r>
              <a:rPr lang="fr-FR" sz="1800" b="1" u="none" strike="noStrike" dirty="0" err="1">
                <a:solidFill>
                  <a:schemeClr val="bg1"/>
                </a:solidFill>
                <a:effectLst/>
                <a:latin typeface="Helvetica" panose="020B0604020202020204" pitchFamily="34" charset="0"/>
              </a:rPr>
              <a:t>etc</a:t>
            </a:r>
            <a:r>
              <a:rPr lang="fr-FR" sz="1800" b="1" u="none" strike="noStrike" dirty="0">
                <a:solidFill>
                  <a:schemeClr val="bg1"/>
                </a:solidFill>
                <a:effectLst/>
                <a:latin typeface="Helvetica" panose="020B0604020202020204" pitchFamily="34" charset="0"/>
              </a:rPr>
              <a:t>)</a:t>
            </a:r>
            <a:br>
              <a:rPr lang="fr-FR" sz="1800" b="1" u="none" strike="noStrike" dirty="0">
                <a:solidFill>
                  <a:schemeClr val="bg1"/>
                </a:solidFill>
                <a:effectLst/>
                <a:latin typeface="Helvetica" panose="020B0604020202020204" pitchFamily="34" charset="0"/>
              </a:rPr>
            </a:br>
            <a:br>
              <a:rPr lang="fr-FR" sz="1800" b="1" u="none" strike="noStrike" dirty="0">
                <a:solidFill>
                  <a:schemeClr val="bg1"/>
                </a:solidFill>
                <a:effectLst/>
                <a:latin typeface="Helvetica" panose="020B0604020202020204" pitchFamily="34" charset="0"/>
              </a:rPr>
            </a:br>
            <a:r>
              <a:rPr lang="fr-FR" sz="1800" b="1" u="none" strike="noStrike" dirty="0">
                <a:solidFill>
                  <a:schemeClr val="bg1"/>
                </a:solidFill>
                <a:effectLst/>
                <a:latin typeface="Helvetica" panose="020B0604020202020204" pitchFamily="34" charset="0"/>
              </a:rPr>
              <a:t>La Maison, d’une surface complète de 36m2 devra être entièrement décorée à l’intérieur et à l’extérieur.</a:t>
            </a:r>
          </a:p>
          <a:p>
            <a:pPr marL="114300" indent="0">
              <a:buNone/>
            </a:pPr>
            <a:r>
              <a:rPr lang="fr-FR" sz="1800" b="1" u="none" strike="noStrike" dirty="0">
                <a:solidFill>
                  <a:schemeClr val="bg1"/>
                </a:solidFill>
                <a:effectLst/>
                <a:latin typeface="Helvetica" panose="020B0604020202020204" pitchFamily="34" charset="0"/>
              </a:rPr>
              <a:t>Une petite guerite d’une surface de xm2 pourra être mise à la disposition du photographe. Celle-ci sera placée à l’extérieur,</a:t>
            </a:r>
            <a:r>
              <a:rPr lang="fr-FR" sz="1800" b="1" dirty="0">
                <a:solidFill>
                  <a:schemeClr val="bg1"/>
                </a:solidFill>
                <a:latin typeface="Helvetica" panose="020B0604020202020204" pitchFamily="34" charset="0"/>
              </a:rPr>
              <a:t> au dos du chalet. Elle pourra servir de loge pour le père noël si souhaitée.</a:t>
            </a:r>
            <a:endParaRPr lang="fr-FR" sz="1800" b="1" u="none" strike="noStrike" dirty="0">
              <a:solidFill>
                <a:schemeClr val="bg1"/>
              </a:solidFill>
              <a:effectLst/>
              <a:latin typeface="Helvetica" panose="020B0604020202020204" pitchFamily="34" charset="0"/>
            </a:endParaRPr>
          </a:p>
          <a:p>
            <a:pPr marL="0" lvl="0" indent="0" algn="l" rtl="0">
              <a:lnSpc>
                <a:spcPct val="90000"/>
              </a:lnSpc>
              <a:spcBef>
                <a:spcPts val="1000"/>
              </a:spcBef>
              <a:spcAft>
                <a:spcPts val="0"/>
              </a:spcAft>
              <a:buClr>
                <a:schemeClr val="lt1"/>
              </a:buClr>
              <a:buSzPts val="2800"/>
              <a:buNone/>
            </a:pPr>
            <a:endParaRPr dirty="0">
              <a:solidFill>
                <a:schemeClr val="lt1"/>
              </a:solidFill>
            </a:endParaRPr>
          </a:p>
          <a:p>
            <a:pPr marL="0" lvl="0" indent="0" algn="l" rtl="0">
              <a:lnSpc>
                <a:spcPct val="90000"/>
              </a:lnSpc>
              <a:spcBef>
                <a:spcPts val="1000"/>
              </a:spcBef>
              <a:spcAft>
                <a:spcPts val="0"/>
              </a:spcAft>
              <a:buClr>
                <a:schemeClr val="lt1"/>
              </a:buClr>
              <a:buSzPts val="2800"/>
              <a:buNone/>
            </a:pPr>
            <a:r>
              <a:rPr lang="fr-FR" dirty="0">
                <a:solidFill>
                  <a:schemeClr val="lt1"/>
                </a:solidFill>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6" name="Image 5">
            <a:extLst>
              <a:ext uri="{FF2B5EF4-FFF2-40B4-BE49-F238E27FC236}">
                <a16:creationId xmlns:a16="http://schemas.microsoft.com/office/drawing/2014/main" id="{92D6B74A-520E-C9C5-C93A-DB1933B0CECA}"/>
              </a:ext>
            </a:extLst>
          </p:cNvPr>
          <p:cNvPicPr>
            <a:picLocks noChangeAspect="1"/>
          </p:cNvPicPr>
          <p:nvPr/>
        </p:nvPicPr>
        <p:blipFill>
          <a:blip r:embed="rId3"/>
          <a:stretch>
            <a:fillRect/>
          </a:stretch>
        </p:blipFill>
        <p:spPr>
          <a:xfrm>
            <a:off x="148701" y="3262718"/>
            <a:ext cx="5695041" cy="3215503"/>
          </a:xfrm>
          <a:prstGeom prst="rect">
            <a:avLst/>
          </a:prstGeom>
        </p:spPr>
      </p:pic>
      <p:sp>
        <p:nvSpPr>
          <p:cNvPr id="252" name="Google Shape;252;p5"/>
          <p:cNvSpPr txBox="1">
            <a:spLocks noGrp="1"/>
          </p:cNvSpPr>
          <p:nvPr>
            <p:ph type="title"/>
          </p:nvPr>
        </p:nvSpPr>
        <p:spPr>
          <a:xfrm>
            <a:off x="747848" y="39581"/>
            <a:ext cx="1110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fr-FR" sz="4000" b="1" i="0" dirty="0">
                <a:solidFill>
                  <a:schemeClr val="bg1"/>
                </a:solidFill>
                <a:effectLst/>
                <a:latin typeface="Helvetica" panose="020B0604020202020204" pitchFamily="34" charset="0"/>
              </a:rPr>
              <a:t>La décoration de la maison du Père du Noël</a:t>
            </a:r>
            <a:endParaRPr lang="fr-FR" sz="4000" dirty="0">
              <a:solidFill>
                <a:schemeClr val="bg1"/>
              </a:solidFill>
            </a:endParaRPr>
          </a:p>
        </p:txBody>
      </p:sp>
      <p:sp>
        <p:nvSpPr>
          <p:cNvPr id="4" name="Google Shape;331;p13">
            <a:extLst>
              <a:ext uri="{FF2B5EF4-FFF2-40B4-BE49-F238E27FC236}">
                <a16:creationId xmlns:a16="http://schemas.microsoft.com/office/drawing/2014/main" id="{675FECA6-AD3C-6D89-874E-037B90681A21}"/>
              </a:ext>
            </a:extLst>
          </p:cNvPr>
          <p:cNvSpPr txBox="1"/>
          <p:nvPr/>
        </p:nvSpPr>
        <p:spPr>
          <a:xfrm>
            <a:off x="117463" y="1429176"/>
            <a:ext cx="5852408" cy="141573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algn="ctr"/>
            <a:r>
              <a:rPr lang="fr-FR" sz="1800" b="1" i="0" dirty="0">
                <a:solidFill>
                  <a:schemeClr val="bg1"/>
                </a:solidFill>
                <a:effectLst/>
                <a:latin typeface="Helvetica" panose="020B0604020202020204" pitchFamily="34" charset="0"/>
              </a:rPr>
              <a:t>Tout le mobilier représenté sur les </a:t>
            </a:r>
            <a:r>
              <a:rPr lang="fr-FR" sz="1800" b="1" dirty="0">
                <a:solidFill>
                  <a:schemeClr val="bg1"/>
                </a:solidFill>
                <a:latin typeface="Helvetica" panose="020B0604020202020204" pitchFamily="34" charset="0"/>
              </a:rPr>
              <a:t>photos ci-dessous </a:t>
            </a:r>
            <a:r>
              <a:rPr lang="fr-FR" sz="1800" b="1" i="0" dirty="0">
                <a:solidFill>
                  <a:schemeClr val="bg1"/>
                </a:solidFill>
                <a:effectLst/>
                <a:latin typeface="Helvetica" panose="020B0604020202020204" pitchFamily="34" charset="0"/>
              </a:rPr>
              <a:t>sera à disposition, une proposition de décor par vos soins sera soumise à validation.</a:t>
            </a:r>
            <a:endParaRPr lang="fr-FR" sz="1800" b="1" dirty="0">
              <a:solidFill>
                <a:schemeClr val="bg1"/>
              </a:solidFill>
              <a:latin typeface="Helvetica" panose="020B0604020202020204" pitchFamily="34" charset="0"/>
            </a:endParaRPr>
          </a:p>
          <a:p>
            <a:pPr algn="ctr"/>
            <a:r>
              <a:rPr lang="fr-FR" sz="1600" i="1" dirty="0">
                <a:latin typeface="Aptos" panose="020B0004020202020204" pitchFamily="34" charset="0"/>
                <a:ea typeface="Aptos" panose="020B0004020202020204" pitchFamily="34" charset="0"/>
                <a:cs typeface="Aptos" panose="020B0004020202020204" pitchFamily="34" charset="0"/>
              </a:rPr>
              <a:t>S</a:t>
            </a:r>
            <a:r>
              <a:rPr lang="fr-FR" sz="1600" i="1" dirty="0">
                <a:effectLst/>
                <a:latin typeface="Aptos" panose="020B0004020202020204" pitchFamily="34" charset="0"/>
                <a:ea typeface="Aptos" panose="020B0004020202020204" pitchFamily="34" charset="0"/>
                <a:cs typeface="Aptos" panose="020B0004020202020204" pitchFamily="34" charset="0"/>
              </a:rPr>
              <a:t>i les meubles et les décors sont enlevés ils devront être stockés et remis à leur place exacte  par le locataire du chalet.</a:t>
            </a:r>
            <a:endParaRPr lang="fr-FR" sz="1600" b="1" i="1" dirty="0">
              <a:solidFill>
                <a:schemeClr val="bg1"/>
              </a:solidFill>
              <a:effectLst/>
              <a:latin typeface="Helvetica" panose="020B0604020202020204" pitchFamily="34" charset="0"/>
            </a:endParaRPr>
          </a:p>
        </p:txBody>
      </p:sp>
      <p:pic>
        <p:nvPicPr>
          <p:cNvPr id="8" name="Image 7">
            <a:extLst>
              <a:ext uri="{FF2B5EF4-FFF2-40B4-BE49-F238E27FC236}">
                <a16:creationId xmlns:a16="http://schemas.microsoft.com/office/drawing/2014/main" id="{66EE647D-80C0-3D19-9993-FCAA4F91B165}"/>
              </a:ext>
            </a:extLst>
          </p:cNvPr>
          <p:cNvPicPr>
            <a:picLocks noChangeAspect="1"/>
          </p:cNvPicPr>
          <p:nvPr/>
        </p:nvPicPr>
        <p:blipFill>
          <a:blip r:embed="rId4"/>
          <a:stretch>
            <a:fillRect/>
          </a:stretch>
        </p:blipFill>
        <p:spPr>
          <a:xfrm>
            <a:off x="6302828" y="4106782"/>
            <a:ext cx="4040157" cy="2285174"/>
          </a:xfrm>
          <a:prstGeom prst="rect">
            <a:avLst/>
          </a:prstGeom>
        </p:spPr>
      </p:pic>
      <p:pic>
        <p:nvPicPr>
          <p:cNvPr id="10" name="Image 9">
            <a:extLst>
              <a:ext uri="{FF2B5EF4-FFF2-40B4-BE49-F238E27FC236}">
                <a16:creationId xmlns:a16="http://schemas.microsoft.com/office/drawing/2014/main" id="{3AEF8A2D-ADB2-1797-7070-B0DF9E27B47D}"/>
              </a:ext>
            </a:extLst>
          </p:cNvPr>
          <p:cNvPicPr>
            <a:picLocks noChangeAspect="1"/>
          </p:cNvPicPr>
          <p:nvPr/>
        </p:nvPicPr>
        <p:blipFill>
          <a:blip r:embed="rId5"/>
          <a:stretch>
            <a:fillRect/>
          </a:stretch>
        </p:blipFill>
        <p:spPr>
          <a:xfrm>
            <a:off x="6302828" y="1534145"/>
            <a:ext cx="4040157" cy="22616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title"/>
          </p:nvPr>
        </p:nvSpPr>
        <p:spPr>
          <a:xfrm>
            <a:off x="261258" y="-60385"/>
            <a:ext cx="1110996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fr-FR" b="1" i="0" dirty="0">
                <a:solidFill>
                  <a:schemeClr val="bg1"/>
                </a:solidFill>
                <a:effectLst/>
                <a:latin typeface="Helvetica" panose="020B0604020202020204" pitchFamily="34" charset="0"/>
              </a:rPr>
              <a:t>Le Père Noël</a:t>
            </a:r>
            <a:endParaRPr lang="fr-FR" dirty="0">
              <a:solidFill>
                <a:schemeClr val="bg1"/>
              </a:solidFill>
            </a:endParaRPr>
          </a:p>
        </p:txBody>
      </p:sp>
      <p:sp>
        <p:nvSpPr>
          <p:cNvPr id="5" name="ZoneTexte 4">
            <a:extLst>
              <a:ext uri="{FF2B5EF4-FFF2-40B4-BE49-F238E27FC236}">
                <a16:creationId xmlns:a16="http://schemas.microsoft.com/office/drawing/2014/main" id="{A75BE8B2-2271-13AA-D322-44E6B98C173C}"/>
              </a:ext>
            </a:extLst>
          </p:cNvPr>
          <p:cNvSpPr txBox="1"/>
          <p:nvPr/>
        </p:nvSpPr>
        <p:spPr>
          <a:xfrm>
            <a:off x="2488931" y="4737181"/>
            <a:ext cx="8295691" cy="400110"/>
          </a:xfrm>
          <a:prstGeom prst="rect">
            <a:avLst/>
          </a:prstGeom>
          <a:noFill/>
        </p:spPr>
        <p:txBody>
          <a:bodyPr wrap="square">
            <a:spAutoFit/>
          </a:bodyPr>
          <a:lstStyle/>
          <a:p>
            <a:r>
              <a:rPr lang="fr-FR" sz="2000" b="1" i="0" u="sng" strike="noStrike" cap="none" dirty="0">
                <a:solidFill>
                  <a:schemeClr val="bg1"/>
                </a:solidFill>
                <a:effectLst/>
                <a:latin typeface="Arial"/>
                <a:ea typeface="Arial"/>
                <a:cs typeface="Arial"/>
                <a:sym typeface="Arial"/>
              </a:rPr>
              <a:t>VOS PHOTOS ET TEXTES DE PRÉSENTATION  ICI </a:t>
            </a:r>
            <a:endParaRPr lang="fr-FR" sz="2000" b="0" i="0" u="none" strike="noStrike" cap="none" dirty="0">
              <a:solidFill>
                <a:schemeClr val="bg1"/>
              </a:solidFill>
              <a:effectLst/>
              <a:latin typeface="Arial"/>
              <a:ea typeface="Arial"/>
              <a:cs typeface="Arial"/>
              <a:sym typeface="Arial"/>
            </a:endParaRPr>
          </a:p>
        </p:txBody>
      </p:sp>
      <p:sp>
        <p:nvSpPr>
          <p:cNvPr id="2" name="ZoneTexte 1">
            <a:extLst>
              <a:ext uri="{FF2B5EF4-FFF2-40B4-BE49-F238E27FC236}">
                <a16:creationId xmlns:a16="http://schemas.microsoft.com/office/drawing/2014/main" id="{F50EB5EF-6CE1-B9C3-414A-3B1EEC7860AA}"/>
              </a:ext>
            </a:extLst>
          </p:cNvPr>
          <p:cNvSpPr txBox="1"/>
          <p:nvPr/>
        </p:nvSpPr>
        <p:spPr>
          <a:xfrm>
            <a:off x="261258" y="1140400"/>
            <a:ext cx="11789844" cy="2677656"/>
          </a:xfrm>
          <a:prstGeom prst="rect">
            <a:avLst/>
          </a:prstGeom>
          <a:noFill/>
        </p:spPr>
        <p:txBody>
          <a:bodyPr wrap="square">
            <a:spAutoFit/>
          </a:bodyPr>
          <a:lstStyle/>
          <a:p>
            <a:pPr algn="just"/>
            <a:r>
              <a:rPr lang="fr-FR" sz="1800" i="0" dirty="0">
                <a:solidFill>
                  <a:schemeClr val="bg1"/>
                </a:solidFill>
                <a:effectLst/>
                <a:latin typeface="Helvetica" panose="020B0604020202020204" pitchFamily="34" charset="0"/>
              </a:rPr>
              <a:t>Le photographe devra employer une personne qui incarnera le père Noël selon les critères suivants :</a:t>
            </a:r>
          </a:p>
          <a:p>
            <a:pPr marL="742950" lvl="1" indent="-285750" algn="just">
              <a:buFont typeface="Arial" panose="020B0604020202020204" pitchFamily="34" charset="0"/>
              <a:buChar char="•"/>
            </a:pPr>
            <a:r>
              <a:rPr lang="fr-FR" sz="1800" i="0" dirty="0">
                <a:solidFill>
                  <a:schemeClr val="bg1"/>
                </a:solidFill>
                <a:effectLst/>
                <a:latin typeface="Helvetica" panose="020B0604020202020204" pitchFamily="34" charset="0"/>
              </a:rPr>
              <a:t>Barbe blanche et longue obligatoire</a:t>
            </a:r>
          </a:p>
          <a:p>
            <a:pPr marL="742950" lvl="1" indent="-285750" algn="just">
              <a:buFont typeface="Arial" panose="020B0604020202020204" pitchFamily="34" charset="0"/>
              <a:buChar char="•"/>
            </a:pPr>
            <a:r>
              <a:rPr lang="fr-FR" sz="1800" i="0" dirty="0">
                <a:solidFill>
                  <a:schemeClr val="bg1"/>
                </a:solidFill>
                <a:effectLst/>
                <a:latin typeface="Helvetica" panose="020B0604020202020204" pitchFamily="34" charset="0"/>
              </a:rPr>
              <a:t>Costume de père Noël rouge</a:t>
            </a:r>
          </a:p>
          <a:p>
            <a:pPr marL="742950" lvl="1" indent="-285750" algn="just">
              <a:buFont typeface="Arial" panose="020B0604020202020204" pitchFamily="34" charset="0"/>
              <a:buChar char="•"/>
            </a:pPr>
            <a:r>
              <a:rPr lang="fr-FR" sz="1800" i="0" dirty="0">
                <a:solidFill>
                  <a:schemeClr val="bg1"/>
                </a:solidFill>
                <a:effectLst/>
                <a:latin typeface="Helvetica" panose="020B0604020202020204" pitchFamily="34" charset="0"/>
              </a:rPr>
              <a:t>Carrure charismatique du père noël</a:t>
            </a:r>
          </a:p>
          <a:p>
            <a:pPr marL="1143000" lvl="2" indent="-228600" algn="just">
              <a:buFont typeface="Arial" panose="020B0604020202020204" pitchFamily="34" charset="0"/>
              <a:buChar char="•"/>
            </a:pPr>
            <a:r>
              <a:rPr lang="fr-FR" sz="1800" i="0" dirty="0">
                <a:solidFill>
                  <a:schemeClr val="bg1"/>
                </a:solidFill>
                <a:effectLst/>
                <a:latin typeface="Helvetica" panose="020B0604020202020204" pitchFamily="34" charset="0"/>
              </a:rPr>
              <a:t>Soumis à validation sur photo</a:t>
            </a:r>
          </a:p>
          <a:p>
            <a:pPr marL="285750" indent="-285750" algn="just">
              <a:buFont typeface="Arial" panose="020B0604020202020204" pitchFamily="34" charset="0"/>
              <a:buChar char="•"/>
            </a:pPr>
            <a:r>
              <a:rPr lang="fr-FR" sz="1600" b="1" dirty="0">
                <a:solidFill>
                  <a:schemeClr val="bg1"/>
                </a:solidFill>
                <a:latin typeface="Helvetica" panose="020B0604020202020204" pitchFamily="34" charset="0"/>
              </a:rPr>
              <a:t>Compte tenu du caractère artistique de cette candidature une explication du thème proposé avec photo et explications du concept créatif, sont vivement conseillés. (les diapositives peuvent être dupliquées).</a:t>
            </a:r>
          </a:p>
          <a:p>
            <a:pPr marL="285750" indent="-285750" algn="just">
              <a:buFont typeface="Arial" panose="020B0604020202020204" pitchFamily="34" charset="0"/>
              <a:buChar char="•"/>
            </a:pPr>
            <a:r>
              <a:rPr lang="fr-FR" sz="1600" b="1" i="0" dirty="0">
                <a:solidFill>
                  <a:schemeClr val="bg1"/>
                </a:solidFill>
                <a:effectLst/>
                <a:latin typeface="Helvetica" panose="020B0604020202020204" pitchFamily="34" charset="0"/>
              </a:rPr>
              <a:t>Attention une photo du père noël doit obligatoirement être fournie dans ce dossier. Le père noël proposé dans votre candidature ne devra pas changé une fois sur le marché de noël.</a:t>
            </a:r>
            <a:endParaRPr lang="fr-FR" sz="1600" b="1" dirty="0">
              <a:solidFill>
                <a:schemeClr val="bg1"/>
              </a:solidFill>
              <a:latin typeface="Helvetica" panose="020B0604020202020204" pitchFamily="34" charset="0"/>
            </a:endParaRPr>
          </a:p>
          <a:p>
            <a:pPr marL="285750" indent="-285750" algn="just">
              <a:buFont typeface="Arial" panose="020B0604020202020204" pitchFamily="34" charset="0"/>
              <a:buChar char="•"/>
            </a:pPr>
            <a:endParaRPr lang="fr-FR" sz="1400" dirty="0">
              <a:solidFill>
                <a:schemeClr val="bg1"/>
              </a:solidFill>
              <a:latin typeface="Helvetica" panose="020B0604020202020204" pitchFamily="34" charset="0"/>
            </a:endParaRPr>
          </a:p>
        </p:txBody>
      </p:sp>
    </p:spTree>
    <p:extLst>
      <p:ext uri="{BB962C8B-B14F-4D97-AF65-F5344CB8AC3E}">
        <p14:creationId xmlns:p14="http://schemas.microsoft.com/office/powerpoint/2010/main" val="108624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title"/>
          </p:nvPr>
        </p:nvSpPr>
        <p:spPr>
          <a:xfrm>
            <a:off x="517585" y="860425"/>
            <a:ext cx="11255315" cy="28733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fr-FR" dirty="0">
                <a:solidFill>
                  <a:schemeClr val="lt1"/>
                </a:solidFill>
              </a:rPr>
              <a:t>Lots offerts pour le jeu concours - OBLIGATOIRE</a:t>
            </a:r>
            <a:r>
              <a:rPr lang="fr-FR" b="1" dirty="0">
                <a:solidFill>
                  <a:schemeClr val="lt1"/>
                </a:solidFill>
                <a:latin typeface="Calibri"/>
                <a:ea typeface="Calibri"/>
                <a:cs typeface="Calibri"/>
                <a:sym typeface="Calibri"/>
              </a:rPr>
              <a:t> </a:t>
            </a:r>
            <a:br>
              <a:rPr lang="fr-FR" sz="2000" b="0" i="0" u="none" strike="noStrike" cap="none" dirty="0">
                <a:solidFill>
                  <a:schemeClr val="lt1"/>
                </a:solidFill>
              </a:rPr>
            </a:br>
            <a:r>
              <a:rPr lang="fr-FR" sz="1800" dirty="0">
                <a:solidFill>
                  <a:schemeClr val="lt1"/>
                </a:solidFill>
                <a:latin typeface="Calibri"/>
                <a:ea typeface="Calibri"/>
                <a:cs typeface="Calibri"/>
                <a:sym typeface="Calibri"/>
              </a:rPr>
              <a:t>Afin de professionnaliser l’animation du marché et de mettre en valeur l’ensemble des chalets un jeu concours se déroulera pendant la durée du marché, à destination du public présent.</a:t>
            </a:r>
            <a:br>
              <a:rPr lang="fr-FR" sz="1800" dirty="0">
                <a:solidFill>
                  <a:schemeClr val="lt1"/>
                </a:solidFill>
                <a:latin typeface="Times New Roman"/>
                <a:ea typeface="Times New Roman"/>
                <a:cs typeface="Times New Roman"/>
                <a:sym typeface="Times New Roman"/>
              </a:rPr>
            </a:br>
            <a:r>
              <a:rPr lang="fr-FR" sz="1800" dirty="0">
                <a:solidFill>
                  <a:schemeClr val="lt1"/>
                </a:solidFill>
                <a:latin typeface="Calibri"/>
                <a:ea typeface="Calibri"/>
                <a:cs typeface="Calibri"/>
                <a:sym typeface="Calibri"/>
              </a:rPr>
              <a:t>Il est demandé à chaque exposant de fournir un lot qui sera offert aux gagnants ayant participés. </a:t>
            </a:r>
            <a:br>
              <a:rPr lang="fr-FR" sz="1800" dirty="0">
                <a:solidFill>
                  <a:schemeClr val="lt1"/>
                </a:solidFill>
                <a:latin typeface="Calibri"/>
                <a:ea typeface="Calibri"/>
                <a:cs typeface="Calibri"/>
                <a:sym typeface="Calibri"/>
              </a:rPr>
            </a:br>
            <a:br>
              <a:rPr lang="fr-FR" sz="1800" dirty="0">
                <a:solidFill>
                  <a:schemeClr val="lt1"/>
                </a:solidFill>
                <a:latin typeface="Calibri"/>
                <a:ea typeface="Calibri"/>
                <a:cs typeface="Calibri"/>
                <a:sym typeface="Calibri"/>
              </a:rPr>
            </a:br>
            <a:r>
              <a:rPr lang="fr-FR" sz="1800" dirty="0">
                <a:solidFill>
                  <a:schemeClr val="lt1"/>
                </a:solidFill>
                <a:latin typeface="Calibri"/>
                <a:ea typeface="Calibri"/>
                <a:cs typeface="Calibri"/>
                <a:sym typeface="Calibri"/>
              </a:rPr>
              <a:t>Les lots correspondront à votre activité  (exemple une photo avec le Père Noël).</a:t>
            </a:r>
            <a:br>
              <a:rPr lang="fr-FR" sz="1800" dirty="0">
                <a:solidFill>
                  <a:schemeClr val="lt1"/>
                </a:solidFill>
                <a:latin typeface="Times New Roman"/>
                <a:ea typeface="Times New Roman"/>
                <a:cs typeface="Times New Roman"/>
                <a:sym typeface="Times New Roman"/>
              </a:rPr>
            </a:br>
            <a:r>
              <a:rPr lang="fr-FR" sz="1800" dirty="0">
                <a:solidFill>
                  <a:schemeClr val="lt1"/>
                </a:solidFill>
                <a:latin typeface="Calibri"/>
                <a:ea typeface="Calibri"/>
                <a:cs typeface="Calibri"/>
                <a:sym typeface="Calibri"/>
              </a:rPr>
              <a:t>Chaque lot sera annoncé par l’animateur micro qui stipulera la nature du lot offert et le nom de l’exposant ayant fait le don.</a:t>
            </a:r>
            <a:br>
              <a:rPr lang="fr-FR" sz="1800" dirty="0">
                <a:solidFill>
                  <a:schemeClr val="lt1"/>
                </a:solidFill>
                <a:latin typeface="Times New Roman"/>
                <a:ea typeface="Times New Roman"/>
                <a:cs typeface="Times New Roman"/>
                <a:sym typeface="Times New Roman"/>
              </a:rPr>
            </a:br>
            <a:r>
              <a:rPr lang="fr-FR" sz="1800" b="1" dirty="0">
                <a:solidFill>
                  <a:schemeClr val="lt1"/>
                </a:solidFill>
                <a:latin typeface="Calibri"/>
                <a:ea typeface="Calibri"/>
                <a:cs typeface="Calibri"/>
                <a:sym typeface="Calibri"/>
              </a:rPr>
              <a:t> </a:t>
            </a:r>
            <a:br>
              <a:rPr lang="fr-FR" sz="1800" dirty="0">
                <a:solidFill>
                  <a:schemeClr val="lt1"/>
                </a:solidFill>
                <a:latin typeface="Times New Roman"/>
                <a:ea typeface="Times New Roman"/>
                <a:cs typeface="Times New Roman"/>
                <a:sym typeface="Times New Roman"/>
              </a:rPr>
            </a:br>
            <a:r>
              <a:rPr lang="fr-FR" sz="1800" b="1" u="sng" dirty="0">
                <a:solidFill>
                  <a:schemeClr val="lt1"/>
                </a:solidFill>
                <a:latin typeface="Calibri"/>
                <a:ea typeface="Calibri"/>
                <a:cs typeface="Calibri"/>
                <a:sym typeface="Calibri"/>
              </a:rPr>
              <a:t>La participation à cette animation est obligatoire pour un minima d’un lot</a:t>
            </a:r>
            <a:br>
              <a:rPr lang="fr-FR" sz="1800" dirty="0">
                <a:solidFill>
                  <a:schemeClr val="lt1"/>
                </a:solidFill>
                <a:latin typeface="Times New Roman"/>
                <a:ea typeface="Times New Roman"/>
                <a:cs typeface="Times New Roman"/>
                <a:sym typeface="Times New Roman"/>
              </a:rPr>
            </a:br>
            <a:r>
              <a:rPr lang="fr-FR" sz="1800" b="1" dirty="0">
                <a:solidFill>
                  <a:schemeClr val="lt1"/>
                </a:solidFill>
                <a:latin typeface="Calibri"/>
                <a:ea typeface="Calibri"/>
                <a:cs typeface="Calibri"/>
                <a:sym typeface="Calibri"/>
              </a:rPr>
              <a:t> </a:t>
            </a:r>
            <a:br>
              <a:rPr lang="fr-FR" sz="1800" dirty="0">
                <a:solidFill>
                  <a:schemeClr val="lt1"/>
                </a:solidFill>
                <a:latin typeface="Times New Roman"/>
                <a:ea typeface="Times New Roman"/>
                <a:cs typeface="Times New Roman"/>
                <a:sym typeface="Times New Roman"/>
              </a:rPr>
            </a:br>
            <a:br>
              <a:rPr lang="fr-FR" sz="1800" dirty="0">
                <a:solidFill>
                  <a:schemeClr val="lt1"/>
                </a:solidFill>
                <a:latin typeface="Times New Roman"/>
                <a:ea typeface="Times New Roman"/>
                <a:cs typeface="Times New Roman"/>
                <a:sym typeface="Times New Roman"/>
              </a:rPr>
            </a:br>
            <a:endParaRPr dirty="0">
              <a:solidFill>
                <a:schemeClr val="lt1"/>
              </a:solidFill>
            </a:endParaRPr>
          </a:p>
        </p:txBody>
      </p:sp>
      <p:sp>
        <p:nvSpPr>
          <p:cNvPr id="338" name="Google Shape;338;p14"/>
          <p:cNvSpPr txBox="1">
            <a:spLocks noGrp="1"/>
          </p:cNvSpPr>
          <p:nvPr>
            <p:ph type="body" idx="1"/>
          </p:nvPr>
        </p:nvSpPr>
        <p:spPr>
          <a:xfrm>
            <a:off x="626134" y="3342735"/>
            <a:ext cx="10267800" cy="1446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2800"/>
              <a:buFont typeface="Arial"/>
              <a:buNone/>
            </a:pPr>
            <a:r>
              <a:rPr lang="fr-FR" sz="2800" b="1" i="0" u="none" strike="noStrike" cap="none" dirty="0">
                <a:solidFill>
                  <a:schemeClr val="lt1"/>
                </a:solidFill>
                <a:latin typeface="Calibri"/>
                <a:ea typeface="Calibri"/>
                <a:cs typeface="Calibri"/>
                <a:sym typeface="Calibri"/>
              </a:rPr>
              <a:t>Lot(s) offert(s) </a:t>
            </a:r>
            <a:endParaRPr dirty="0"/>
          </a:p>
          <a:p>
            <a:pPr marL="0" marR="0" lvl="0" indent="0" algn="l" rtl="0">
              <a:lnSpc>
                <a:spcPct val="100000"/>
              </a:lnSpc>
              <a:spcBef>
                <a:spcPts val="0"/>
              </a:spcBef>
              <a:spcAft>
                <a:spcPts val="0"/>
              </a:spcAft>
              <a:buClr>
                <a:schemeClr val="lt1"/>
              </a:buClr>
              <a:buSzPts val="2000"/>
              <a:buFont typeface="Arial"/>
              <a:buNone/>
            </a:pPr>
            <a:r>
              <a:rPr lang="fr-FR" sz="2000" b="1" i="0" u="none" strike="noStrike" cap="none" dirty="0">
                <a:solidFill>
                  <a:schemeClr val="lt1"/>
                </a:solidFill>
                <a:latin typeface="Calibri"/>
                <a:ea typeface="Calibri"/>
                <a:cs typeface="Calibri"/>
                <a:sym typeface="Calibri"/>
              </a:rPr>
              <a:t>Prix / Description : </a:t>
            </a:r>
            <a:endParaRPr sz="20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Arial"/>
              <a:buNone/>
            </a:pPr>
            <a:endParaRPr sz="2000" b="1" dirty="0">
              <a:solidFill>
                <a:schemeClr val="lt1"/>
              </a:solidFill>
            </a:endParaRPr>
          </a:p>
          <a:p>
            <a:pPr marL="0" marR="0" lvl="0" indent="0" algn="l" rtl="0">
              <a:lnSpc>
                <a:spcPct val="100000"/>
              </a:lnSpc>
              <a:spcBef>
                <a:spcPts val="0"/>
              </a:spcBef>
              <a:spcAft>
                <a:spcPts val="0"/>
              </a:spcAft>
              <a:buClr>
                <a:schemeClr val="dk1"/>
              </a:buClr>
              <a:buSzPts val="2000"/>
              <a:buFont typeface="Arial"/>
              <a:buNone/>
            </a:pPr>
            <a:endParaRPr sz="2000" b="1" i="0" u="none"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787</Words>
  <Application>Microsoft Office PowerPoint</Application>
  <PresentationFormat>Grand écran</PresentationFormat>
  <Paragraphs>45</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Aptos</vt:lpstr>
      <vt:lpstr>Arial</vt:lpstr>
      <vt:lpstr>Calibri</vt:lpstr>
      <vt:lpstr>Helvetica</vt:lpstr>
      <vt:lpstr>Times New Roman</vt:lpstr>
      <vt:lpstr>Thème Office</vt:lpstr>
      <vt:lpstr>Présentation PowerPoint</vt:lpstr>
      <vt:lpstr> Les candidatures se feront en ligne du 11 aout au 25 aout 2025 L’envoi des dossiers de candidature devra se faire à l’adresse suivante avant le 25 aout à 12h00 : evenementiel@ville-ajaccio.fr Les attributions se feront en comité de sélection sur examen du dossier uniquement. L’examen des candidatures ne se fera que si le dossier de candidature est complet. Les dossiers de candidature devront être les plus étayés possibles, afin de permettre une bonne évaluation de l’activité proposée et des produits mis à la vente : photos, description, tarifs, etc.  Tout dossier déposé après la date limite sera considéré comme irrecevable et ne sera pas instruit par les services de la Ville.   .</vt:lpstr>
      <vt:lpstr>Présentation PowerPoint</vt:lpstr>
      <vt:lpstr>IDENTIFICATION DU CANDIDAT  </vt:lpstr>
      <vt:lpstr>La maison du Père Noël</vt:lpstr>
      <vt:lpstr>La décoration de la maison du Père du Noël</vt:lpstr>
      <vt:lpstr>Le Père Noël</vt:lpstr>
      <vt:lpstr>Lots offerts pour le jeu concours - OBLIGATOIRE  Afin de professionnaliser l’animation du marché et de mettre en valeur l’ensemble des chalets un jeu concours se déroulera pendant la durée du marché, à destination du public présent. Il est demandé à chaque exposant de fournir un lot qui sera offert aux gagnants ayant participés.   Les lots correspondront à votre activité  (exemple une photo avec le Père Noël). Chaque lot sera annoncé par l’animateur micro qui stipulera la nature du lot offert et le nom de l’exposant ayant fait le don.   La participation à cette animation est obligatoire pour un minima d’un lot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Gomez-Chipponi Laura</dc:creator>
  <cp:lastModifiedBy>Gomez-Chipponi Laura</cp:lastModifiedBy>
  <cp:revision>49</cp:revision>
  <dcterms:created xsi:type="dcterms:W3CDTF">2023-05-24T13:16:35Z</dcterms:created>
  <dcterms:modified xsi:type="dcterms:W3CDTF">2025-06-24T09:18:20Z</dcterms:modified>
</cp:coreProperties>
</file>